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5143500" cx="9144000"/>
  <p:notesSz cx="6858000" cy="9144000"/>
  <p:embeddedFontLst>
    <p:embeddedFont>
      <p:font typeface="Jua"/>
      <p:regular r:id="rId28"/>
    </p:embeddedFont>
    <p:embeddedFont>
      <p:font typeface="Quicksand"/>
      <p:regular r:id="rId29"/>
      <p:bold r:id="rId30"/>
    </p:embeddedFont>
    <p:embeddedFont>
      <p:font typeface="Quicksand Medium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Jua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Quicksan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QuicksandMedium-regular.fntdata"/><Relationship Id="rId30" Type="http://schemas.openxmlformats.org/officeDocument/2006/relationships/font" Target="fonts/Quicksan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QuicksandMedium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b0ac4e247a_6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b0ac4e247a_6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137f3ca274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137f3ca274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adding the names, can students identify any of the berries on their own? Do they have any guesses?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137f3ca274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137f3ca274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137f3ca274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137f3ca274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Explain to students that they will be watching a video about the berries found on the Grand Ronde Reservation.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Inform students that Greg Archuleta (the person talking about berries in the video) is a Grand Ronde Tribal Member.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Native language being spoken in this video is chinuk wawa - the language of The Confederated Tribes of Grand Ronde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Watch the video about berries.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Have students focus on the type of berries found on the reservation and how they used the berries.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b0ac4e247a_6_2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b0ac4e247a_6_2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137f3ca274d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137f3ca274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</a:t>
            </a:r>
            <a:r>
              <a:rPr lang="en"/>
              <a:t>the</a:t>
            </a:r>
            <a:r>
              <a:rPr lang="en"/>
              <a:t>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</a:t>
            </a:r>
            <a:r>
              <a:rPr lang="en"/>
              <a:t>twice</a:t>
            </a:r>
            <a:r>
              <a:rPr lang="en"/>
              <a:t>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137f3ca274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137f3ca274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137f3ca274d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137f3ca274d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137f3ca274d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137f3ca274d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g137f3ca274d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7" name="Google Shape;1977;g137f3ca274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ad73ba19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ad73ba19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137f3ca274d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137f3ca274d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37f3ca274d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37f3ca274d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137f3ca274d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137f3ca274d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137f3ca274d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137f3ca274d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Review:</a:t>
            </a:r>
            <a:r>
              <a:rPr lang="en"/>
              <a:t> Ask students what the name of this berry is in English (refer back to slide 12 if needed)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Prepare:</a:t>
            </a:r>
            <a:r>
              <a:rPr lang="en"/>
              <a:t> Have students look at the name of the berry in chinuk wawa (at the top of the slide). Can students guess how to pronounce the word?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Listen: </a:t>
            </a:r>
            <a:r>
              <a:rPr lang="en"/>
              <a:t>Click the speaker icon in the bottom right corner. Have students listen to the pronunciation of the word 2-3 times.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Practice: </a:t>
            </a:r>
            <a:r>
              <a:rPr lang="en"/>
              <a:t>Have students practice pronouncing the word aloud. Say it twice to themselves, then turn to a friend and say it two more times.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898feb88a6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898feb88a6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b0ac4e247a_6_2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b0ac4e247a_6_2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Help students locate the Grand Ronde Reservation on the map.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Can students identity where they live on this map?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37f3ca274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37f3ca274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137f3ca274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137f3ca274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</a:t>
            </a:r>
            <a:r>
              <a:rPr lang="en"/>
              <a:t> the landscape - do you have any ideas about what animals and plants live on the Reservation? Does it look like anywhere you have visited before?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b0ac4e247a_6_1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b0ac4e247a_6_1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37f3ca274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37f3ca274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of the Grand Ronde Reservation is inhabited by members and families of The Confederated Tribes of Grand Ronde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137f3ca274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137f3ca274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of the Grand Ronde Reservation is inhabited only by plants and animals - including: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Deer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Bear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Fish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Berries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Stinging Nettles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Trees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rect b="b" l="l" r="r" t="t"/>
            <a:pathLst>
              <a:path extrusionOk="0" h="146846" w="257093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"/>
          <p:cNvSpPr txBox="1"/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84" name="Google Shape;84;p2"/>
          <p:cNvSpPr txBox="1"/>
          <p:nvPr>
            <p:ph idx="1" type="subTitle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rect b="b" l="l" r="r" t="t"/>
            <a:pathLst>
              <a:path extrusionOk="0" h="1722" w="2413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5" name="Google Shape;825;p11"/>
          <p:cNvSpPr txBox="1"/>
          <p:nvPr>
            <p:ph hasCustomPrompt="1" type="title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/>
          <p:nvPr>
            <p:ph idx="1" type="subTitle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3_1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rect b="b" l="l" r="r" t="t"/>
            <a:pathLst>
              <a:path extrusionOk="0" h="146846" w="257093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13"/>
          <p:cNvSpPr txBox="1"/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54" name="Google Shape;954;p13">
            <a:hlinkClick action="ppaction://hlinksldjump" r:id="rId2"/>
          </p:cNvPr>
          <p:cNvSpPr txBox="1"/>
          <p:nvPr>
            <p:ph idx="1" type="subTitle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55" name="Google Shape;955;p13"/>
          <p:cNvSpPr txBox="1"/>
          <p:nvPr>
            <p:ph idx="2" type="subTitle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6" name="Google Shape;956;p13">
            <a:hlinkClick action="ppaction://hlinksldjump" r:id="rId3"/>
          </p:cNvPr>
          <p:cNvSpPr txBox="1"/>
          <p:nvPr>
            <p:ph hasCustomPrompt="1" idx="3" type="title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/>
          <p:nvPr>
            <p:ph idx="4" type="subTitle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58" name="Google Shape;958;p13"/>
          <p:cNvSpPr txBox="1"/>
          <p:nvPr>
            <p:ph idx="5" type="subTitle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9" name="Google Shape;959;p13"/>
          <p:cNvSpPr txBox="1"/>
          <p:nvPr>
            <p:ph hasCustomPrompt="1" idx="6" type="title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/>
          <p:nvPr>
            <p:ph idx="7" type="subTitle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61" name="Google Shape;961;p13"/>
          <p:cNvSpPr txBox="1"/>
          <p:nvPr>
            <p:ph idx="8" type="subTitle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2" name="Google Shape;962;p13"/>
          <p:cNvSpPr txBox="1"/>
          <p:nvPr>
            <p:ph hasCustomPrompt="1" idx="9" type="title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/>
          <p:nvPr>
            <p:ph idx="13" type="subTitle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64" name="Google Shape;964;p13"/>
          <p:cNvSpPr txBox="1"/>
          <p:nvPr>
            <p:ph idx="14" type="subTitle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5" name="Google Shape;965;p13"/>
          <p:cNvSpPr txBox="1"/>
          <p:nvPr>
            <p:ph hasCustomPrompt="1" idx="15" type="title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/>
          <p:nvPr>
            <p:ph idx="16" type="subTitle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67" name="Google Shape;967;p13"/>
          <p:cNvSpPr txBox="1"/>
          <p:nvPr>
            <p:ph idx="17" type="subTitle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8" name="Google Shape;968;p13"/>
          <p:cNvSpPr txBox="1"/>
          <p:nvPr>
            <p:ph hasCustomPrompt="1" idx="18" type="title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/>
          <p:nvPr>
            <p:ph idx="19" type="subTitle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70" name="Google Shape;970;p13"/>
          <p:cNvSpPr txBox="1"/>
          <p:nvPr>
            <p:ph idx="20" type="subTitle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1" name="Google Shape;971;p13"/>
          <p:cNvSpPr txBox="1"/>
          <p:nvPr>
            <p:ph hasCustomPrompt="1" idx="21" type="title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5" name="Google Shape;1015;p14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2_1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2" name="Google Shape;1112;p15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_1_1"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0_1_1_1_1"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0_1_1_1_1_1"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10_1_1_1_1_1_1"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0_1_1_2"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6" name="Google Shape;1616;p20"/>
          <p:cNvSpPr txBox="1"/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/>
        </p:txBody>
      </p:sp>
      <p:sp>
        <p:nvSpPr>
          <p:cNvPr id="1617" name="Google Shape;1617;p20"/>
          <p:cNvSpPr txBox="1"/>
          <p:nvPr>
            <p:ph idx="1" type="subTitle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18" name="Google Shape;1618;p20"/>
          <p:cNvSpPr txBox="1"/>
          <p:nvPr/>
        </p:nvSpPr>
        <p:spPr>
          <a:xfrm>
            <a:off x="2561025" y="3524130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b="1" lang="en" sz="120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b="1" lang="en" sz="1200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2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b="1" lang="en" sz="1200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20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b="1" lang="en" sz="1200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"/>
          <p:cNvSpPr txBox="1"/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09" name="Google Shape;209;p3"/>
          <p:cNvSpPr txBox="1"/>
          <p:nvPr>
            <p:ph hasCustomPrompt="1" idx="2" type="title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/>
          <p:nvPr>
            <p:ph idx="1" type="subTitle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rect b="b" l="l" r="r" t="t"/>
              <a:pathLst>
                <a:path extrusionOk="0" h="15941" w="17771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rect b="b" l="l" r="r" t="t"/>
              <a:pathLst>
                <a:path extrusionOk="0" h="2933" w="3786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rect b="b" l="l" r="r" t="t"/>
            <a:pathLst>
              <a:path extrusionOk="0" h="146846" w="257093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9" name="Google Shape;309;p4"/>
          <p:cNvSpPr txBox="1"/>
          <p:nvPr>
            <p:ph idx="1" type="subTitle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rect b="b" l="l" r="r" t="t"/>
            <a:pathLst>
              <a:path extrusionOk="0" h="3248" w="4765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0" name="Google Shape;350;p5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1" name="Google Shape;351;p5"/>
          <p:cNvSpPr txBox="1"/>
          <p:nvPr>
            <p:ph idx="1" type="subTitle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52" name="Google Shape;352;p5"/>
          <p:cNvSpPr txBox="1"/>
          <p:nvPr>
            <p:ph idx="2" type="subTitle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3" name="Google Shape;353;p5"/>
          <p:cNvSpPr txBox="1"/>
          <p:nvPr>
            <p:ph idx="3" type="subTitle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54" name="Google Shape;354;p5"/>
          <p:cNvSpPr txBox="1"/>
          <p:nvPr>
            <p:ph idx="4" type="subTitle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rect b="b" l="l" r="r" t="t"/>
            <a:pathLst>
              <a:path extrusionOk="0" h="146846" w="257584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rect b="b" l="l" r="r" t="t"/>
              <a:pathLst>
                <a:path extrusionOk="0" h="9453" w="18148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rect b="b" l="l" r="r" t="t"/>
              <a:pathLst>
                <a:path extrusionOk="0" h="9226" w="18186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rect b="b" l="l" r="r" t="t"/>
            <a:pathLst>
              <a:path extrusionOk="0" h="9453" w="18186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rect b="b" l="l" r="r" t="t"/>
            <a:pathLst>
              <a:path extrusionOk="0" h="146846" w="257093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rect b="b" l="l" r="r" t="t"/>
              <a:pathLst>
                <a:path extrusionOk="0" fill="none" h="8021" w="8221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rect b="b" l="l" r="r" t="t"/>
              <a:pathLst>
                <a:path extrusionOk="0" fill="none" h="8422" w="7645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rect b="b" l="l" r="r" t="t"/>
              <a:pathLst>
                <a:path extrusionOk="0" fill="none" h="11255" w="427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rect b="b" l="l" r="r" t="t"/>
              <a:pathLst>
                <a:path extrusionOk="0" fill="none" h="427" w="11405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rect b="b" l="l" r="r" t="t"/>
              <a:pathLst>
                <a:path extrusionOk="0" fill="none" h="10703" w="4186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rect b="b" l="l" r="r" t="t"/>
              <a:pathLst>
                <a:path extrusionOk="0" fill="none" h="3760" w="10727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rect b="b" l="l" r="r" t="t"/>
              <a:pathLst>
                <a:path extrusionOk="0" fill="none" h="4513" w="10301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rect b="b" l="l" r="r" t="t"/>
              <a:pathLst>
                <a:path extrusionOk="0" fill="none" h="10352" w="4813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cap="rnd" cmpd="sng" w="294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rect b="b" l="l" r="r" t="t"/>
              <a:pathLst>
                <a:path extrusionOk="0" h="5314" w="5339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rect b="b" l="l" r="r" t="t"/>
              <a:pathLst>
                <a:path extrusionOk="0" h="2858" w="2883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rect b="b" l="l" r="r" t="t"/>
              <a:pathLst>
                <a:path extrusionOk="0" h="6743" w="6667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rect b="b" l="l" r="r" t="t"/>
              <a:pathLst>
                <a:path extrusionOk="0" h="1630" w="2106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rect b="b" l="l" r="r" t="t"/>
            <a:pathLst>
              <a:path extrusionOk="0" h="2477" w="348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1" name="Google Shape;521;p7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2" name="Google Shape;522;p7"/>
          <p:cNvSpPr txBox="1"/>
          <p:nvPr>
            <p:ph idx="1" type="subTitle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3" name="Google Shape;523;p7"/>
          <p:cNvSpPr txBox="1"/>
          <p:nvPr>
            <p:ph idx="2" type="subTitle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8" name="Google Shape;598;p8"/>
          <p:cNvSpPr txBox="1"/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9" name="Google Shape;599;p8"/>
          <p:cNvSpPr txBox="1"/>
          <p:nvPr>
            <p:ph idx="1" type="subTitle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4" name="Google Shape;674;p9"/>
          <p:cNvSpPr txBox="1"/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5" name="Google Shape;675;p9"/>
          <p:cNvSpPr txBox="1"/>
          <p:nvPr>
            <p:ph idx="1" type="subTitle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rect b="b" l="l" r="r" t="t"/>
              <a:pathLst>
                <a:path extrusionOk="0" h="146846" w="257584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rect b="b" l="l" r="r" t="t"/>
                <a:pathLst>
                  <a:path extrusionOk="0" h="9453" w="18148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rect b="b" l="l" r="r" t="t"/>
                <a:pathLst>
                  <a:path extrusionOk="0" h="9453" w="18186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rect b="b" l="l" r="r" t="t"/>
                <a:pathLst>
                  <a:path extrusionOk="0" h="9226" w="1818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rect b="b" l="l" r="r" t="t"/>
              <a:pathLst>
                <a:path extrusionOk="0" h="9453" w="18186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rect b="b" l="l" r="r" t="t"/>
              <a:pathLst>
                <a:path extrusionOk="0" h="146846" w="257093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p10"/>
          <p:cNvSpPr txBox="1"/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rect b="b" l="l" r="r" t="t"/>
            <a:pathLst>
              <a:path extrusionOk="0" h="2535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rect b="b" l="l" r="r" t="t"/>
            <a:pathLst>
              <a:path extrusionOk="0" h="39" w="1022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rect b="b" l="l" r="r" t="t"/>
            <a:pathLst>
              <a:path extrusionOk="0" h="4085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rect b="b" l="l" r="r" t="t"/>
            <a:pathLst>
              <a:path extrusionOk="0" h="39" w="1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rect b="b" l="l" r="r" t="t"/>
            <a:pathLst>
              <a:path extrusionOk="0" h="4046" w="2534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rect b="b" l="l" r="r" t="t"/>
            <a:pathLst>
              <a:path extrusionOk="0" h="2497" w="1036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rect b="b" l="l" r="r" t="t"/>
            <a:pathLst>
              <a:path extrusionOk="0" h="1" w="1022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rect b="b" l="l" r="r" t="t"/>
            <a:pathLst>
              <a:path extrusionOk="0" h="4084" w="253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rect b="b" l="l" r="r" t="t"/>
            <a:pathLst>
              <a:path extrusionOk="0" h="2496" w="1036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rect b="b" l="l" r="r" t="t"/>
            <a:pathLst>
              <a:path extrusionOk="0" h="2156" w="10322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rect b="b" l="l" r="r" t="t"/>
            <a:pathLst>
              <a:path extrusionOk="0" h="4047" w="2534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rect b="b" l="l" r="r" t="t"/>
            <a:pathLst>
              <a:path extrusionOk="0" h="2534" w="1036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rect b="b" l="l" r="r" t="t"/>
            <a:pathLst>
              <a:path extrusionOk="0" h="1" w="1022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rect b="b" l="l" r="r" t="t"/>
            <a:pathLst>
              <a:path extrusionOk="0" h="2193" w="10322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rect b="b" l="l" r="r" t="t"/>
            <a:pathLst>
              <a:path extrusionOk="0" h="2194" w="10322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10.xml"/><Relationship Id="rId4" Type="http://schemas.openxmlformats.org/officeDocument/2006/relationships/slide" Target="/ppt/slides/slide10.xml"/><Relationship Id="rId5" Type="http://schemas.openxmlformats.org/officeDocument/2006/relationships/slide" Target="/ppt/slides/slide7.xml"/><Relationship Id="rId6" Type="http://schemas.openxmlformats.org/officeDocument/2006/relationships/slide" Target="/ppt/slides/slide14.xml"/><Relationship Id="rId7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CcqhO6htR6o" TargetMode="External"/><Relationship Id="rId4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14.xml"/><Relationship Id="rId4" Type="http://schemas.openxmlformats.org/officeDocument/2006/relationships/slide" Target="/ppt/slides/slide10.xml"/><Relationship Id="rId5" Type="http://schemas.openxmlformats.org/officeDocument/2006/relationships/slide" Target="/ppt/slides/slide7.xml"/><Relationship Id="rId6" Type="http://schemas.openxmlformats.org/officeDocument/2006/relationships/slide" Target="/ppt/slides/slide14.xml"/><Relationship Id="rId7" Type="http://schemas.openxmlformats.org/officeDocument/2006/relationships/slide" Target="/ppt/slides/slide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s0-iYMhHYaDy63kKkDoKt5fvHUyIGCjY/view" TargetMode="External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hyperlink" Target="http://drive.google.com/file/d/1Fd6-R1hCMICf2TaRMlATga34bxFdLief/view" TargetMode="External"/><Relationship Id="rId5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hyperlink" Target="http://drive.google.com/file/d/120mwRArmRbDcFTE9yb89YlHZtLVQ5Tky/view" TargetMode="External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B_G9JMfkcOqbRVzMQWu5AzjdgarjUc-g/view" TargetMode="External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hyperlink" Target="http://drive.google.com/file/d/1Dmj3WRlaED9xSHtGDsd_c-iDtfjNmG3z/view" TargetMode="External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hyperlink" Target="http://drive.google.com/file/d/1MnM5JQ0xO1YEEk27fiTuWR5Th8ZeXihi/view" TargetMode="External"/><Relationship Id="rId5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hyperlink" Target="http://drive.google.com/file/d/117wOt1lyqlXPdSBfEjnkOGXwSj6-dsQc/view" TargetMode="External"/><Relationship Id="rId5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hyperlink" Target="http://drive.google.com/file/d/1Q_HMORxrKmsW9pCBUrD2A2lkaLJbrEnn/view" TargetMode="External"/><Relationship Id="rId5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hyperlink" Target="http://drive.google.com/file/d/1utfOwqxe_XnFKCEikRcLX2cKKkEOArrr/view" TargetMode="External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10.xml"/><Relationship Id="rId5" Type="http://schemas.openxmlformats.org/officeDocument/2006/relationships/slide" Target="/ppt/slides/slide7.xml"/><Relationship Id="rId6" Type="http://schemas.openxmlformats.org/officeDocument/2006/relationships/slide" Target="/ppt/slides/slide14.xml"/><Relationship Id="rId7" Type="http://schemas.openxmlformats.org/officeDocument/2006/relationships/slide" Target="/ppt/slides/slide2.xml"/><Relationship Id="rId8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4.xml"/><Relationship Id="rId4" Type="http://schemas.openxmlformats.org/officeDocument/2006/relationships/slide" Target="/ppt/slides/slide10.xml"/><Relationship Id="rId9" Type="http://schemas.openxmlformats.org/officeDocument/2006/relationships/image" Target="../media/image1.jpg"/><Relationship Id="rId5" Type="http://schemas.openxmlformats.org/officeDocument/2006/relationships/slide" Target="/ppt/slides/slide7.xml"/><Relationship Id="rId6" Type="http://schemas.openxmlformats.org/officeDocument/2006/relationships/slide" Target="/ppt/slides/slide14.xml"/><Relationship Id="rId7" Type="http://schemas.openxmlformats.org/officeDocument/2006/relationships/slide" Target="/ppt/slides/slide2.xml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hyperlink" Target="https://www.google.com/maps/@45.0758573,-123.6156431,14z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7.xml"/><Relationship Id="rId4" Type="http://schemas.openxmlformats.org/officeDocument/2006/relationships/slide" Target="/ppt/slides/slide10.xml"/><Relationship Id="rId5" Type="http://schemas.openxmlformats.org/officeDocument/2006/relationships/slide" Target="/ppt/slides/slide7.xml"/><Relationship Id="rId6" Type="http://schemas.openxmlformats.org/officeDocument/2006/relationships/slide" Target="/ppt/slides/slide14.xml"/><Relationship Id="rId7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5.jpg"/><Relationship Id="rId5" Type="http://schemas.openxmlformats.org/officeDocument/2006/relationships/image" Target="../media/image4.jpg"/><Relationship Id="rId6" Type="http://schemas.openxmlformats.org/officeDocument/2006/relationships/image" Target="../media/image6.jpg"/><Relationship Id="rId7" Type="http://schemas.openxmlformats.org/officeDocument/2006/relationships/image" Target="../media/image3.jp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1"/>
          <p:cNvSpPr txBox="1"/>
          <p:nvPr>
            <p:ph type="ctrTitle"/>
          </p:nvPr>
        </p:nvSpPr>
        <p:spPr>
          <a:xfrm>
            <a:off x="967650" y="1699950"/>
            <a:ext cx="7208700" cy="13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Berries</a:t>
            </a:r>
            <a:r>
              <a:rPr lang="en"/>
              <a:t> </a:t>
            </a:r>
            <a:endParaRPr/>
          </a:p>
        </p:txBody>
      </p:sp>
      <p:sp>
        <p:nvSpPr>
          <p:cNvPr id="1727" name="Google Shape;1727;p21"/>
          <p:cNvSpPr txBox="1"/>
          <p:nvPr>
            <p:ph idx="1" type="subTitle"/>
          </p:nvPr>
        </p:nvSpPr>
        <p:spPr>
          <a:xfrm>
            <a:off x="919050" y="3032850"/>
            <a:ext cx="7305900" cy="59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Confederated Tribes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 Grand Ronde Reservation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30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857" name="Google Shape;1857;p30"/>
          <p:cNvSpPr/>
          <p:nvPr/>
        </p:nvSpPr>
        <p:spPr>
          <a:xfrm rot="-535295">
            <a:off x="1764682" y="968501"/>
            <a:ext cx="1088284" cy="940439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858" name="Google Shape;1858;p30"/>
          <p:cNvSpPr/>
          <p:nvPr/>
        </p:nvSpPr>
        <p:spPr>
          <a:xfrm rot="4430286">
            <a:off x="5860303" y="645089"/>
            <a:ext cx="1088253" cy="940366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859" name="Google Shape;1859;p30"/>
          <p:cNvSpPr txBox="1"/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About Berries</a:t>
            </a:r>
            <a:endParaRPr/>
          </a:p>
        </p:txBody>
      </p:sp>
      <p:sp>
        <p:nvSpPr>
          <p:cNvPr id="1860" name="Google Shape;1860;p30"/>
          <p:cNvSpPr txBox="1"/>
          <p:nvPr>
            <p:ph idx="2" type="title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61" name="Google Shape;1861;p30"/>
          <p:cNvSpPr txBox="1"/>
          <p:nvPr>
            <p:ph idx="1" type="subTitle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the animals find their way and draw a path while adding the numbers</a:t>
            </a:r>
            <a:endParaRPr/>
          </a:p>
        </p:txBody>
      </p:sp>
      <p:sp>
        <p:nvSpPr>
          <p:cNvPr id="1862" name="Google Shape;1862;p30">
            <a:hlinkClick/>
          </p:cNvPr>
          <p:cNvSpPr txBox="1"/>
          <p:nvPr/>
        </p:nvSpPr>
        <p:spPr>
          <a:xfrm>
            <a:off x="3280400" y="3752588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Let's Get Started</a:t>
            </a:r>
            <a:endParaRPr sz="200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63" name="Google Shape;1863;p30">
            <a:hlinkClick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4" name="Google Shape;1864;p30">
            <a:hlinkClick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65" name="Google Shape;1865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866" name="Google Shape;1866;p30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67" name="Google Shape;1867;p30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68" name="Google Shape;1868;p30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69" name="Google Shape;1869;p30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70" name="Google Shape;1870;p30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71" name="Google Shape;1871;p30">
            <a:hlinkClick action="ppaction://hlinksldjump" r:id="rId3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72" name="Google Shape;1872;p30">
            <a:hlinkClick action="ppaction://hlinksldjump" r:id="rId4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73" name="Google Shape;1873;p30">
            <a:hlinkClick action="ppaction://hlinksldjump" r:id="rId5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74" name="Google Shape;1874;p30">
            <a:hlinkClick action="ppaction://hlinksldjump" r:id="rId6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75" name="Google Shape;1875;p30">
            <a:hlinkClick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76" name="Google Shape;1876;p30">
            <a:hlinkClick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77" name="Google Shape;1877;p30">
            <a:hlinkClick action="ppaction://hlinksldjump" r:id="rId7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31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Berries</a:t>
            </a:r>
            <a:endParaRPr/>
          </a:p>
        </p:txBody>
      </p:sp>
      <p:pic>
        <p:nvPicPr>
          <p:cNvPr id="1883" name="Google Shape;18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6163" y="1075950"/>
            <a:ext cx="1750168" cy="1182172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4" name="Google Shape;1884;p31"/>
          <p:cNvPicPr preferRelativeResize="0"/>
          <p:nvPr/>
        </p:nvPicPr>
        <p:blipFill rotWithShape="1">
          <a:blip r:embed="rId4">
            <a:alphaModFix/>
          </a:blip>
          <a:srcRect b="6655" l="0" r="5168" t="0"/>
          <a:stretch/>
        </p:blipFill>
        <p:spPr>
          <a:xfrm>
            <a:off x="5477543" y="1075950"/>
            <a:ext cx="1750169" cy="1182173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5" name="Google Shape;1885;p31"/>
          <p:cNvPicPr preferRelativeResize="0"/>
          <p:nvPr/>
        </p:nvPicPr>
        <p:blipFill rotWithShape="1">
          <a:blip r:embed="rId5">
            <a:alphaModFix/>
          </a:blip>
          <a:srcRect b="24537" l="0" r="0" t="31298"/>
          <a:stretch/>
        </p:blipFill>
        <p:spPr>
          <a:xfrm>
            <a:off x="3696869" y="1075951"/>
            <a:ext cx="1750152" cy="118217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6" name="Google Shape;1886;p31"/>
          <p:cNvPicPr preferRelativeResize="0"/>
          <p:nvPr/>
        </p:nvPicPr>
        <p:blipFill rotWithShape="1">
          <a:blip r:embed="rId6">
            <a:alphaModFix/>
          </a:blip>
          <a:srcRect b="0" l="27714" r="0" t="26188"/>
          <a:stretch/>
        </p:blipFill>
        <p:spPr>
          <a:xfrm>
            <a:off x="1916149" y="2287852"/>
            <a:ext cx="1750185" cy="1168133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7" name="Google Shape;1887;p31"/>
          <p:cNvPicPr preferRelativeResize="0"/>
          <p:nvPr/>
        </p:nvPicPr>
        <p:blipFill rotWithShape="1">
          <a:blip r:embed="rId7">
            <a:alphaModFix/>
          </a:blip>
          <a:srcRect b="0" l="0" r="36159" t="0"/>
          <a:stretch/>
        </p:blipFill>
        <p:spPr>
          <a:xfrm>
            <a:off x="3696876" y="2287852"/>
            <a:ext cx="1750136" cy="116813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8" name="Google Shape;1888;p31"/>
          <p:cNvPicPr preferRelativeResize="0"/>
          <p:nvPr/>
        </p:nvPicPr>
        <p:blipFill rotWithShape="1">
          <a:blip r:embed="rId8">
            <a:alphaModFix/>
          </a:blip>
          <a:srcRect b="31033" l="0" r="0" t="12129"/>
          <a:stretch/>
        </p:blipFill>
        <p:spPr>
          <a:xfrm>
            <a:off x="5477559" y="2287852"/>
            <a:ext cx="1750140" cy="118217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9" name="Google Shape;188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16139" y="3485710"/>
            <a:ext cx="1744233" cy="116812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0" name="Google Shape;1890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99820" y="3485710"/>
            <a:ext cx="1744233" cy="116812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1" name="Google Shape;1891;p31"/>
          <p:cNvPicPr preferRelativeResize="0"/>
          <p:nvPr/>
        </p:nvPicPr>
        <p:blipFill rotWithShape="1">
          <a:blip r:embed="rId11">
            <a:alphaModFix/>
          </a:blip>
          <a:srcRect b="29162" l="29017" r="38304" t="41426"/>
          <a:stretch/>
        </p:blipFill>
        <p:spPr>
          <a:xfrm>
            <a:off x="5483521" y="3485704"/>
            <a:ext cx="1744169" cy="1168118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32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Berries</a:t>
            </a:r>
            <a:endParaRPr/>
          </a:p>
        </p:txBody>
      </p:sp>
      <p:pic>
        <p:nvPicPr>
          <p:cNvPr id="1897" name="Google Shape;18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6163" y="1075950"/>
            <a:ext cx="1750168" cy="1182172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8" name="Google Shape;1898;p32"/>
          <p:cNvPicPr preferRelativeResize="0"/>
          <p:nvPr/>
        </p:nvPicPr>
        <p:blipFill rotWithShape="1">
          <a:blip r:embed="rId4">
            <a:alphaModFix/>
          </a:blip>
          <a:srcRect b="6655" l="0" r="5168" t="0"/>
          <a:stretch/>
        </p:blipFill>
        <p:spPr>
          <a:xfrm>
            <a:off x="5477543" y="1075950"/>
            <a:ext cx="1750169" cy="1182173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9" name="Google Shape;1899;p32"/>
          <p:cNvPicPr preferRelativeResize="0"/>
          <p:nvPr/>
        </p:nvPicPr>
        <p:blipFill rotWithShape="1">
          <a:blip r:embed="rId5">
            <a:alphaModFix/>
          </a:blip>
          <a:srcRect b="24537" l="0" r="0" t="31298"/>
          <a:stretch/>
        </p:blipFill>
        <p:spPr>
          <a:xfrm>
            <a:off x="3696869" y="1075951"/>
            <a:ext cx="1750152" cy="118217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0" name="Google Shape;1900;p32"/>
          <p:cNvPicPr preferRelativeResize="0"/>
          <p:nvPr/>
        </p:nvPicPr>
        <p:blipFill rotWithShape="1">
          <a:blip r:embed="rId6">
            <a:alphaModFix/>
          </a:blip>
          <a:srcRect b="0" l="27714" r="0" t="26188"/>
          <a:stretch/>
        </p:blipFill>
        <p:spPr>
          <a:xfrm>
            <a:off x="1916149" y="2287852"/>
            <a:ext cx="1750185" cy="1168133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1" name="Google Shape;1901;p32"/>
          <p:cNvPicPr preferRelativeResize="0"/>
          <p:nvPr/>
        </p:nvPicPr>
        <p:blipFill rotWithShape="1">
          <a:blip r:embed="rId7">
            <a:alphaModFix/>
          </a:blip>
          <a:srcRect b="0" l="0" r="36159" t="0"/>
          <a:stretch/>
        </p:blipFill>
        <p:spPr>
          <a:xfrm>
            <a:off x="3696876" y="2287852"/>
            <a:ext cx="1750136" cy="116813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2" name="Google Shape;1902;p32"/>
          <p:cNvPicPr preferRelativeResize="0"/>
          <p:nvPr/>
        </p:nvPicPr>
        <p:blipFill rotWithShape="1">
          <a:blip r:embed="rId8">
            <a:alphaModFix/>
          </a:blip>
          <a:srcRect b="31033" l="0" r="0" t="12129"/>
          <a:stretch/>
        </p:blipFill>
        <p:spPr>
          <a:xfrm>
            <a:off x="5477559" y="2287852"/>
            <a:ext cx="1750140" cy="118217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3" name="Google Shape;190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16139" y="3485710"/>
            <a:ext cx="1744233" cy="116812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4" name="Google Shape;190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99820" y="3485710"/>
            <a:ext cx="1744233" cy="116812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5" name="Google Shape;1905;p32"/>
          <p:cNvPicPr preferRelativeResize="0"/>
          <p:nvPr/>
        </p:nvPicPr>
        <p:blipFill rotWithShape="1">
          <a:blip r:embed="rId11">
            <a:alphaModFix/>
          </a:blip>
          <a:srcRect b="29162" l="29017" r="38304" t="41426"/>
          <a:stretch/>
        </p:blipFill>
        <p:spPr>
          <a:xfrm>
            <a:off x="5483521" y="3485704"/>
            <a:ext cx="1744169" cy="1168118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6" name="Google Shape;1906;p32"/>
          <p:cNvSpPr txBox="1"/>
          <p:nvPr/>
        </p:nvSpPr>
        <p:spPr>
          <a:xfrm>
            <a:off x="1985075" y="11069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blackberry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07" name="Google Shape;1907;p32"/>
          <p:cNvSpPr txBox="1"/>
          <p:nvPr/>
        </p:nvSpPr>
        <p:spPr>
          <a:xfrm>
            <a:off x="3767638" y="11069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salmonberry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08" name="Google Shape;1908;p32"/>
          <p:cNvSpPr txBox="1"/>
          <p:nvPr/>
        </p:nvSpPr>
        <p:spPr>
          <a:xfrm>
            <a:off x="5550225" y="11069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huckleberry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09" name="Google Shape;1909;p32"/>
          <p:cNvSpPr txBox="1"/>
          <p:nvPr/>
        </p:nvSpPr>
        <p:spPr>
          <a:xfrm>
            <a:off x="1986950" y="23200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strawberry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0" name="Google Shape;1910;p32"/>
          <p:cNvSpPr txBox="1"/>
          <p:nvPr/>
        </p:nvSpPr>
        <p:spPr>
          <a:xfrm>
            <a:off x="3767638" y="23200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blueberry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1" name="Google Shape;1911;p32"/>
          <p:cNvSpPr txBox="1"/>
          <p:nvPr/>
        </p:nvSpPr>
        <p:spPr>
          <a:xfrm>
            <a:off x="5548350" y="23200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raspberry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2" name="Google Shape;1912;p32"/>
          <p:cNvSpPr txBox="1"/>
          <p:nvPr/>
        </p:nvSpPr>
        <p:spPr>
          <a:xfrm>
            <a:off x="1986950" y="35331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thimbleberry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3" name="Google Shape;1913;p32"/>
          <p:cNvSpPr txBox="1"/>
          <p:nvPr/>
        </p:nvSpPr>
        <p:spPr>
          <a:xfrm>
            <a:off x="3767650" y="35331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serviceberry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4" name="Google Shape;1914;p32"/>
          <p:cNvSpPr txBox="1"/>
          <p:nvPr/>
        </p:nvSpPr>
        <p:spPr>
          <a:xfrm>
            <a:off x="5548325" y="3533125"/>
            <a:ext cx="16086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r>
              <a:rPr b="1" lang="en" sz="100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alal berry</a:t>
            </a:r>
            <a:endParaRPr b="1" sz="100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duced by the Cultural Education Program.&#10;&#10;Featuring Grand Ronde staff member and Tribal Elder, Greg Archuleta.&#10;&#10;This video features a visit to the Grand Ronde Reservation forest lands.  Greg shares about traditional berry gathering." id="1919" name="Google Shape;1919;p33" title="nsayka iliʔi: Reserv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725" y="859081"/>
            <a:ext cx="5229625" cy="3922219"/>
          </a:xfrm>
          <a:prstGeom prst="rect">
            <a:avLst/>
          </a:prstGeom>
          <a:noFill/>
          <a:ln cap="flat" cmpd="sng" w="38100">
            <a:solidFill>
              <a:srgbClr val="FFEB3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0" name="Google Shape;1920;p33"/>
          <p:cNvSpPr txBox="1"/>
          <p:nvPr/>
        </p:nvSpPr>
        <p:spPr>
          <a:xfrm>
            <a:off x="573050" y="212575"/>
            <a:ext cx="618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Jua"/>
                <a:ea typeface="Jua"/>
                <a:cs typeface="Jua"/>
                <a:sym typeface="Jua"/>
              </a:rPr>
              <a:t>nsayka iliʔi: Reservation </a:t>
            </a:r>
            <a:endParaRPr>
              <a:solidFill>
                <a:schemeClr val="accent5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34"/>
          <p:cNvSpPr/>
          <p:nvPr/>
        </p:nvSpPr>
        <p:spPr>
          <a:xfrm rot="-163182">
            <a:off x="2139664" y="1013657"/>
            <a:ext cx="4703898" cy="3328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926" name="Google Shape;1926;p34"/>
          <p:cNvSpPr/>
          <p:nvPr/>
        </p:nvSpPr>
        <p:spPr>
          <a:xfrm rot="-425836">
            <a:off x="1801548" y="899329"/>
            <a:ext cx="1088276" cy="940428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927" name="Google Shape;1927;p34"/>
          <p:cNvSpPr/>
          <p:nvPr/>
        </p:nvSpPr>
        <p:spPr>
          <a:xfrm rot="4539555">
            <a:off x="5905376" y="706314"/>
            <a:ext cx="1088288" cy="940397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928" name="Google Shape;1928;p34"/>
          <p:cNvSpPr txBox="1"/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CHINUK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WAWA</a:t>
            </a:r>
            <a:endParaRPr/>
          </a:p>
        </p:txBody>
      </p:sp>
      <p:sp>
        <p:nvSpPr>
          <p:cNvPr id="1929" name="Google Shape;1929;p34"/>
          <p:cNvSpPr txBox="1"/>
          <p:nvPr>
            <p:ph idx="2" type="title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30" name="Google Shape;1930;p34"/>
          <p:cNvSpPr txBox="1"/>
          <p:nvPr>
            <p:ph idx="1" type="subTitle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Naming berries in the language of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Grand Ronde People</a:t>
            </a:r>
            <a:endParaRPr/>
          </a:p>
        </p:txBody>
      </p:sp>
      <p:sp>
        <p:nvSpPr>
          <p:cNvPr id="1931" name="Google Shape;1931;p34">
            <a:hlinkClick/>
          </p:cNvPr>
          <p:cNvSpPr txBox="1"/>
          <p:nvPr/>
        </p:nvSpPr>
        <p:spPr>
          <a:xfrm>
            <a:off x="3280400" y="3752588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Let's Get Started</a:t>
            </a:r>
            <a:endParaRPr sz="200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1932" name="Google Shape;1932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933" name="Google Shape;1933;p34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34" name="Google Shape;1934;p34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35" name="Google Shape;1935;p34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36" name="Google Shape;1936;p34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938" name="Google Shape;1938;p34">
            <a:hlinkClick action="ppaction://hlinksldjump" r:id="rId3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39" name="Google Shape;1939;p34">
            <a:hlinkClick action="ppaction://hlinksldjump" r:id="rId4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0" name="Google Shape;1940;p34">
            <a:hlinkClick action="ppaction://hlinksldjump" r:id="rId5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1" name="Google Shape;1941;p34">
            <a:hlinkClick action="ppaction://hlinksldjump" r:id="rId6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2" name="Google Shape;1942;p34">
            <a:hlinkClick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3" name="Google Shape;1943;p34">
            <a:hlinkClick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4" name="Google Shape;1944;p34">
            <a:hlinkClick action="ppaction://hlinksldjump" r:id="rId7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5" name="Google Shape;1945;p34">
            <a:hlinkClick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6" name="Google Shape;1946;p34">
            <a:hlinkClick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35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ɬikʰəmuks</a:t>
            </a:r>
            <a:endParaRPr sz="4000"/>
          </a:p>
        </p:txBody>
      </p:sp>
      <p:pic>
        <p:nvPicPr>
          <p:cNvPr id="1952" name="Google Shape;19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788" y="1452300"/>
            <a:ext cx="3742425" cy="2496201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53" name="Google Shape;1953;p35" title="Blackberry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4575" y="3948500"/>
            <a:ext cx="89535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36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samən-ulali</a:t>
            </a:r>
            <a:endParaRPr sz="4000"/>
          </a:p>
        </p:txBody>
      </p:sp>
      <p:pic>
        <p:nvPicPr>
          <p:cNvPr id="1959" name="Google Shape;1959;p36"/>
          <p:cNvPicPr preferRelativeResize="0"/>
          <p:nvPr/>
        </p:nvPicPr>
        <p:blipFill rotWithShape="1">
          <a:blip r:embed="rId3">
            <a:alphaModFix/>
          </a:blip>
          <a:srcRect b="24537" l="0" r="0" t="31298"/>
          <a:stretch/>
        </p:blipFill>
        <p:spPr>
          <a:xfrm>
            <a:off x="2613263" y="1309074"/>
            <a:ext cx="4175475" cy="2785101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0" name="Google Shape;1960;p36" title="Salmon-berry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1725" y="3928700"/>
            <a:ext cx="929975" cy="9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37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shat-ulali </a:t>
            </a:r>
            <a:endParaRPr sz="4000"/>
          </a:p>
        </p:txBody>
      </p:sp>
      <p:pic>
        <p:nvPicPr>
          <p:cNvPr id="1966" name="Google Shape;1966;p37"/>
          <p:cNvPicPr preferRelativeResize="0"/>
          <p:nvPr/>
        </p:nvPicPr>
        <p:blipFill rotWithShape="1">
          <a:blip r:embed="rId3">
            <a:alphaModFix/>
          </a:blip>
          <a:srcRect b="6655" l="0" r="5168" t="0"/>
          <a:stretch/>
        </p:blipFill>
        <p:spPr>
          <a:xfrm>
            <a:off x="2560812" y="1330325"/>
            <a:ext cx="4163850" cy="2777299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7" name="Google Shape;1967;p37" title="huckleberry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8625" y="3845600"/>
            <a:ext cx="938650" cy="9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38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amuti</a:t>
            </a:r>
            <a:endParaRPr sz="4000"/>
          </a:p>
        </p:txBody>
      </p:sp>
      <p:pic>
        <p:nvPicPr>
          <p:cNvPr id="1973" name="Google Shape;1973;p38"/>
          <p:cNvPicPr preferRelativeResize="0"/>
          <p:nvPr/>
        </p:nvPicPr>
        <p:blipFill rotWithShape="1">
          <a:blip r:embed="rId3">
            <a:alphaModFix/>
          </a:blip>
          <a:srcRect b="0" l="27714" r="0" t="26188"/>
          <a:stretch/>
        </p:blipFill>
        <p:spPr>
          <a:xfrm>
            <a:off x="2548725" y="1460625"/>
            <a:ext cx="4046551" cy="269905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4" name="Google Shape;1974;p38" title="Strawberry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1225" y="3798825"/>
            <a:ext cx="1007925" cy="10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39"/>
          <p:cNvSpPr txBox="1"/>
          <p:nvPr>
            <p:ph type="title"/>
          </p:nvPr>
        </p:nvSpPr>
        <p:spPr>
          <a:xfrm>
            <a:off x="726288" y="597225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qusax̣-pchix̣-ulali</a:t>
            </a:r>
            <a:endParaRPr sz="4000"/>
          </a:p>
        </p:txBody>
      </p:sp>
      <p:pic>
        <p:nvPicPr>
          <p:cNvPr id="1980" name="Google Shape;1980;p39"/>
          <p:cNvPicPr preferRelativeResize="0"/>
          <p:nvPr/>
        </p:nvPicPr>
        <p:blipFill rotWithShape="1">
          <a:blip r:embed="rId3">
            <a:alphaModFix/>
          </a:blip>
          <a:srcRect b="0" l="0" r="36159" t="0"/>
          <a:stretch/>
        </p:blipFill>
        <p:spPr>
          <a:xfrm>
            <a:off x="2544762" y="1382700"/>
            <a:ext cx="4054474" cy="2704401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1" name="Google Shape;1981;p39" title="Blueberrie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6600" y="3902725"/>
            <a:ext cx="885750" cy="8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22"/>
          <p:cNvSpPr txBox="1"/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733" name="Google Shape;1733;p22"/>
          <p:cNvSpPr txBox="1"/>
          <p:nvPr>
            <p:ph idx="4" type="subTitle"/>
          </p:nvPr>
        </p:nvSpPr>
        <p:spPr>
          <a:xfrm>
            <a:off x="1799700" y="2422677"/>
            <a:ext cx="2736900" cy="7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on the </a:t>
            </a:r>
            <a:r>
              <a:rPr lang="en"/>
              <a:t>Reservation</a:t>
            </a:r>
            <a:endParaRPr/>
          </a:p>
        </p:txBody>
      </p:sp>
      <p:sp>
        <p:nvSpPr>
          <p:cNvPr id="1734" name="Google Shape;1734;p22"/>
          <p:cNvSpPr txBox="1"/>
          <p:nvPr>
            <p:ph idx="5" type="subTitle"/>
          </p:nvPr>
        </p:nvSpPr>
        <p:spPr>
          <a:xfrm>
            <a:off x="1801200" y="3081225"/>
            <a:ext cx="27339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lives there?</a:t>
            </a:r>
            <a:endParaRPr/>
          </a:p>
        </p:txBody>
      </p:sp>
      <p:sp>
        <p:nvSpPr>
          <p:cNvPr id="1735" name="Google Shape;1735;p22"/>
          <p:cNvSpPr txBox="1"/>
          <p:nvPr>
            <p:ph idx="1" type="subTitle"/>
          </p:nvPr>
        </p:nvSpPr>
        <p:spPr>
          <a:xfrm>
            <a:off x="1796850" y="1229700"/>
            <a:ext cx="27288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Grand Ronde Reservation</a:t>
            </a:r>
            <a:endParaRPr/>
          </a:p>
        </p:txBody>
      </p:sp>
      <p:sp>
        <p:nvSpPr>
          <p:cNvPr id="1736" name="Google Shape;1736;p22"/>
          <p:cNvSpPr txBox="1"/>
          <p:nvPr>
            <p:ph idx="2" type="subTitle"/>
          </p:nvPr>
        </p:nvSpPr>
        <p:spPr>
          <a:xfrm>
            <a:off x="1803159" y="1845290"/>
            <a:ext cx="27300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 &amp; Locating</a:t>
            </a:r>
            <a:endParaRPr/>
          </a:p>
        </p:txBody>
      </p:sp>
      <p:sp>
        <p:nvSpPr>
          <p:cNvPr id="1737" name="Google Shape;1737;p22"/>
          <p:cNvSpPr txBox="1"/>
          <p:nvPr>
            <p:ph idx="7" type="subTitle"/>
          </p:nvPr>
        </p:nvSpPr>
        <p:spPr>
          <a:xfrm>
            <a:off x="5238531" y="1229696"/>
            <a:ext cx="2730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About Berries</a:t>
            </a:r>
            <a:endParaRPr/>
          </a:p>
        </p:txBody>
      </p:sp>
      <p:sp>
        <p:nvSpPr>
          <p:cNvPr id="1738" name="Google Shape;1738;p22"/>
          <p:cNvSpPr txBox="1"/>
          <p:nvPr>
            <p:ph idx="8" type="subTitle"/>
          </p:nvPr>
        </p:nvSpPr>
        <p:spPr>
          <a:xfrm>
            <a:off x="5231812" y="1545006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berries</a:t>
            </a:r>
            <a:endParaRPr/>
          </a:p>
        </p:txBody>
      </p:sp>
      <p:sp>
        <p:nvSpPr>
          <p:cNvPr id="1739" name="Google Shape;1739;p22"/>
          <p:cNvSpPr txBox="1"/>
          <p:nvPr>
            <p:ph idx="13" type="subTitle"/>
          </p:nvPr>
        </p:nvSpPr>
        <p:spPr>
          <a:xfrm>
            <a:off x="5218933" y="2374500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Chinuk Wawa</a:t>
            </a:r>
            <a:endParaRPr/>
          </a:p>
        </p:txBody>
      </p:sp>
      <p:sp>
        <p:nvSpPr>
          <p:cNvPr id="1740" name="Google Shape;1740;p22"/>
          <p:cNvSpPr txBox="1"/>
          <p:nvPr>
            <p:ph idx="14" type="subTitle"/>
          </p:nvPr>
        </p:nvSpPr>
        <p:spPr>
          <a:xfrm>
            <a:off x="5212184" y="2683665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Naming berries</a:t>
            </a:r>
            <a:endParaRPr/>
          </a:p>
        </p:txBody>
      </p:sp>
      <p:sp>
        <p:nvSpPr>
          <p:cNvPr id="1741" name="Google Shape;1741;p22"/>
          <p:cNvSpPr txBox="1"/>
          <p:nvPr>
            <p:ph idx="3" type="title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42" name="Google Shape;1742;p22"/>
          <p:cNvSpPr txBox="1"/>
          <p:nvPr>
            <p:ph idx="6" type="title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43" name="Google Shape;1743;p22"/>
          <p:cNvSpPr txBox="1"/>
          <p:nvPr>
            <p:ph idx="9" type="title"/>
          </p:nvPr>
        </p:nvSpPr>
        <p:spPr>
          <a:xfrm>
            <a:off x="4621078" y="153872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44" name="Google Shape;1744;p22"/>
          <p:cNvSpPr txBox="1"/>
          <p:nvPr>
            <p:ph idx="15" type="title"/>
          </p:nvPr>
        </p:nvSpPr>
        <p:spPr>
          <a:xfrm>
            <a:off x="4621067" y="2688297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40"/>
          <p:cNvSpPr txBox="1"/>
          <p:nvPr>
            <p:ph type="title"/>
          </p:nvPr>
        </p:nvSpPr>
        <p:spPr>
          <a:xfrm>
            <a:off x="726288" y="597225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bastən- siyapuɬ-ulali</a:t>
            </a:r>
            <a:endParaRPr sz="4000"/>
          </a:p>
        </p:txBody>
      </p:sp>
      <p:pic>
        <p:nvPicPr>
          <p:cNvPr id="1987" name="Google Shape;1987;p40"/>
          <p:cNvPicPr preferRelativeResize="0"/>
          <p:nvPr/>
        </p:nvPicPr>
        <p:blipFill rotWithShape="1">
          <a:blip r:embed="rId3">
            <a:alphaModFix/>
          </a:blip>
          <a:srcRect b="31033" l="0" r="0" t="12129"/>
          <a:stretch/>
        </p:blipFill>
        <p:spPr>
          <a:xfrm>
            <a:off x="2509238" y="1460625"/>
            <a:ext cx="4125525" cy="2784876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8" name="Google Shape;1988;p40" title="Raspberrie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250" y="3755550"/>
            <a:ext cx="955975" cy="9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1"/>
          <p:cNvSpPr txBox="1"/>
          <p:nvPr>
            <p:ph type="title"/>
          </p:nvPr>
        </p:nvSpPr>
        <p:spPr>
          <a:xfrm>
            <a:off x="726288" y="597225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siyapuɫ-ulali</a:t>
            </a:r>
            <a:endParaRPr sz="4000"/>
          </a:p>
        </p:txBody>
      </p:sp>
      <p:pic>
        <p:nvPicPr>
          <p:cNvPr id="1994" name="Google Shape;19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151" y="1418843"/>
            <a:ext cx="4103700" cy="273715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5" name="Google Shape;1995;p41" title="Thimbleberry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250" y="3755525"/>
            <a:ext cx="963675" cy="9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2"/>
          <p:cNvSpPr txBox="1"/>
          <p:nvPr>
            <p:ph type="title"/>
          </p:nvPr>
        </p:nvSpPr>
        <p:spPr>
          <a:xfrm>
            <a:off x="726288" y="597225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təmstiyu</a:t>
            </a:r>
            <a:endParaRPr sz="4000"/>
          </a:p>
        </p:txBody>
      </p:sp>
      <p:pic>
        <p:nvPicPr>
          <p:cNvPr id="2001" name="Google Shape;20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949" y="1396318"/>
            <a:ext cx="4060124" cy="2708075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2" name="Google Shape;2002;p42" title="Service-berry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3925" y="3790150"/>
            <a:ext cx="947300" cy="9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43"/>
          <p:cNvSpPr txBox="1"/>
          <p:nvPr>
            <p:ph type="title"/>
          </p:nvPr>
        </p:nvSpPr>
        <p:spPr>
          <a:xfrm>
            <a:off x="726288" y="597225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salal</a:t>
            </a:r>
            <a:endParaRPr sz="4000"/>
          </a:p>
        </p:txBody>
      </p:sp>
      <p:pic>
        <p:nvPicPr>
          <p:cNvPr id="2008" name="Google Shape;2008;p43"/>
          <p:cNvPicPr preferRelativeResize="0"/>
          <p:nvPr/>
        </p:nvPicPr>
        <p:blipFill rotWithShape="1">
          <a:blip r:embed="rId3">
            <a:alphaModFix/>
          </a:blip>
          <a:srcRect b="29162" l="29017" r="38304" t="41426"/>
          <a:stretch/>
        </p:blipFill>
        <p:spPr>
          <a:xfrm>
            <a:off x="2451164" y="1448300"/>
            <a:ext cx="4241674" cy="2829276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9" name="Google Shape;2009;p43" title="Salal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4525" y="3798825"/>
            <a:ext cx="886700" cy="8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23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750" name="Google Shape;1750;p23"/>
          <p:cNvSpPr/>
          <p:nvPr/>
        </p:nvSpPr>
        <p:spPr>
          <a:xfrm rot="-135875">
            <a:off x="1909815" y="721845"/>
            <a:ext cx="1088272" cy="940432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751" name="Google Shape;1751;p23"/>
          <p:cNvSpPr/>
          <p:nvPr/>
        </p:nvSpPr>
        <p:spPr>
          <a:xfrm rot="4829593">
            <a:off x="6015304" y="875314"/>
            <a:ext cx="1088288" cy="940389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752" name="Google Shape;1752;p23"/>
          <p:cNvSpPr txBox="1"/>
          <p:nvPr>
            <p:ph type="title"/>
          </p:nvPr>
        </p:nvSpPr>
        <p:spPr>
          <a:xfrm>
            <a:off x="2323650" y="2178200"/>
            <a:ext cx="44967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Grand Ronde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Reservation</a:t>
            </a:r>
            <a:endParaRPr/>
          </a:p>
        </p:txBody>
      </p:sp>
      <p:sp>
        <p:nvSpPr>
          <p:cNvPr id="1753" name="Google Shape;1753;p23"/>
          <p:cNvSpPr txBox="1"/>
          <p:nvPr>
            <p:ph idx="2" type="title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54" name="Google Shape;1754;p23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55" name="Google Shape;1755;p23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56" name="Google Shape;1756;p23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57" name="Google Shape;1757;p23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58" name="Google Shape;1758;p23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59" name="Google Shape;1759;p23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60" name="Google Shape;1760;p23">
            <a:hlinkClick action="ppaction://hlinksldjump" r:id="rId3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61" name="Google Shape;1761;p23">
            <a:hlinkClick action="ppaction://hlinksldjump" r:id="rId4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62" name="Google Shape;1762;p23">
            <a:hlinkClick action="ppaction://hlinksldjump" r:id="rId5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63" name="Google Shape;1763;p23">
            <a:hlinkClick action="ppaction://hlinksldjump" r:id="rId6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64" name="Google Shape;1764;p23">
            <a:hlinkClick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65" name="Google Shape;1765;p23">
            <a:hlinkClick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66" name="Google Shape;1766;p23">
            <a:hlinkClick action="ppaction://hlinksldjump" r:id="rId7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7" name="Google Shape;1767;p23">
            <a:hlinkClick action="ppaction://hlinksldjump" r:id="rId8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8" name="Google Shape;1768;p23">
            <a:hlinkClick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Google Shape;1769;p23">
            <a:hlinkClick/>
          </p:cNvPr>
          <p:cNvSpPr txBox="1"/>
          <p:nvPr/>
        </p:nvSpPr>
        <p:spPr>
          <a:xfrm>
            <a:off x="3280300" y="3365913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Let's Get Started</a:t>
            </a:r>
            <a:endParaRPr sz="200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24">
            <a:hlinkClick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5" name="Google Shape;1775;p24">
            <a:hlinkClick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6" name="Google Shape;1776;p2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7" name="Google Shape;1777;p24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8" name="Google Shape;1778;p24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9" name="Google Shape;1779;p24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80" name="Google Shape;1780;p24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81" name="Google Shape;1781;p24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82" name="Google Shape;1782;p24">
            <a:hlinkClick action="ppaction://hlinksldjump" r:id="rId3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4">
            <a:hlinkClick action="ppaction://hlinksldjump" r:id="rId4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4" name="Google Shape;1784;p24">
            <a:hlinkClick action="ppaction://hlinksldjump" r:id="rId5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5" name="Google Shape;1785;p24">
            <a:hlinkClick action="ppaction://hlinksldjump" r:id="rId6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6" name="Google Shape;1786;p24">
            <a:hlinkClick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7" name="Google Shape;1787;p24">
            <a:hlinkClick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8" name="Google Shape;1788;p24">
            <a:hlinkClick action="ppaction://hlinksldjump" r:id="rId7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9" name="Google Shape;178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004" y="647450"/>
            <a:ext cx="5056650" cy="39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90375" y="1984325"/>
            <a:ext cx="194002" cy="19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1" name="Google Shape;1791;p24"/>
          <p:cNvSpPr/>
          <p:nvPr/>
        </p:nvSpPr>
        <p:spPr>
          <a:xfrm>
            <a:off x="1800975" y="2020575"/>
            <a:ext cx="689400" cy="12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2" name="Google Shape;1792;p24"/>
          <p:cNvSpPr txBox="1"/>
          <p:nvPr/>
        </p:nvSpPr>
        <p:spPr>
          <a:xfrm>
            <a:off x="762100" y="1709825"/>
            <a:ext cx="1170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Quicksand Medium"/>
                <a:ea typeface="Quicksand Medium"/>
                <a:cs typeface="Quicksand Medium"/>
                <a:sym typeface="Quicksand Medium"/>
              </a:rPr>
              <a:t>Grand Ronde Reservation</a:t>
            </a:r>
            <a:endParaRPr sz="1200"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7" name="Google Shape;1797;p25"/>
          <p:cNvPicPr preferRelativeResize="0"/>
          <p:nvPr/>
        </p:nvPicPr>
        <p:blipFill rotWithShape="1">
          <a:blip r:embed="rId3">
            <a:alphaModFix/>
          </a:blip>
          <a:srcRect b="3991" l="48533" r="0" t="12862"/>
          <a:stretch/>
        </p:blipFill>
        <p:spPr>
          <a:xfrm>
            <a:off x="1254500" y="930750"/>
            <a:ext cx="6342374" cy="32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8" name="Google Shape;1798;p25"/>
          <p:cNvSpPr txBox="1"/>
          <p:nvPr/>
        </p:nvSpPr>
        <p:spPr>
          <a:xfrm>
            <a:off x="1254488" y="376650"/>
            <a:ext cx="535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Explore Google Maps</a:t>
            </a:r>
            <a:endParaRPr sz="2600">
              <a:solidFill>
                <a:schemeClr val="accent6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99" name="Google Shape;1799;p25"/>
          <p:cNvSpPr/>
          <p:nvPr/>
        </p:nvSpPr>
        <p:spPr>
          <a:xfrm>
            <a:off x="6973600" y="3977550"/>
            <a:ext cx="125400" cy="1992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25"/>
          <p:cNvSpPr/>
          <p:nvPr/>
        </p:nvSpPr>
        <p:spPr>
          <a:xfrm rot="-3137416">
            <a:off x="6713735" y="4281596"/>
            <a:ext cx="319294" cy="11077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25"/>
          <p:cNvSpPr txBox="1"/>
          <p:nvPr/>
        </p:nvSpPr>
        <p:spPr>
          <a:xfrm>
            <a:off x="4427675" y="4339150"/>
            <a:ext cx="264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 Medium"/>
                <a:ea typeface="Quicksand Medium"/>
                <a:cs typeface="Quicksand Medium"/>
                <a:sym typeface="Quicksand Medium"/>
              </a:rPr>
              <a:t>Use this icon to explore the map from ground view</a:t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6" name="Google Shape;18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050" y="727975"/>
            <a:ext cx="2902723" cy="1934676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7" name="Google Shape;18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774" y="727975"/>
            <a:ext cx="2902723" cy="1934683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8" name="Google Shape;180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1050" y="2662650"/>
            <a:ext cx="2902723" cy="1934683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9" name="Google Shape;180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775" y="2662650"/>
            <a:ext cx="2902723" cy="1934683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7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815" name="Google Shape;1815;p27"/>
          <p:cNvSpPr/>
          <p:nvPr/>
        </p:nvSpPr>
        <p:spPr>
          <a:xfrm rot="-135875">
            <a:off x="1909815" y="721845"/>
            <a:ext cx="1088272" cy="940432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816" name="Google Shape;1816;p27"/>
          <p:cNvSpPr/>
          <p:nvPr/>
        </p:nvSpPr>
        <p:spPr>
          <a:xfrm rot="4829593">
            <a:off x="6015304" y="875314"/>
            <a:ext cx="1088288" cy="940389"/>
          </a:xfrm>
          <a:custGeom>
            <a:rect b="b" l="l" r="r" t="t"/>
            <a:pathLst>
              <a:path extrusionOk="0" h="21060" w="2537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sp>
        <p:nvSpPr>
          <p:cNvPr id="1817" name="Google Shape;1817;p27"/>
          <p:cNvSpPr txBox="1"/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on the Reservation</a:t>
            </a:r>
            <a:endParaRPr/>
          </a:p>
        </p:txBody>
      </p:sp>
      <p:sp>
        <p:nvSpPr>
          <p:cNvPr id="1818" name="Google Shape;1818;p27"/>
          <p:cNvSpPr txBox="1"/>
          <p:nvPr>
            <p:ph idx="2" type="title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819" name="Google Shape;1819;p27"/>
          <p:cNvSpPr txBox="1"/>
          <p:nvPr>
            <p:ph idx="1" type="subTitle"/>
          </p:nvPr>
        </p:nvSpPr>
        <p:spPr>
          <a:xfrm>
            <a:off x="2233575" y="3190750"/>
            <a:ext cx="44967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and what live on the Reservation?</a:t>
            </a:r>
            <a:endParaRPr/>
          </a:p>
        </p:txBody>
      </p:sp>
      <p:grpSp>
        <p:nvGrpSpPr>
          <p:cNvPr id="1820" name="Google Shape;1820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821" name="Google Shape;1821;p27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2" name="Google Shape;1822;p27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3" name="Google Shape;1823;p27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4" name="Google Shape;1824;p27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5" name="Google Shape;1825;p27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26" name="Google Shape;1826;p27">
            <a:hlinkClick action="ppaction://hlinksldjump" r:id="rId3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27" name="Google Shape;1827;p27">
            <a:hlinkClick action="ppaction://hlinksldjump" r:id="rId4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28" name="Google Shape;1828;p27">
            <a:hlinkClick action="ppaction://hlinksldjump" r:id="rId5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29" name="Google Shape;1829;p27">
            <a:hlinkClick action="ppaction://hlinksldjump" r:id="rId6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30" name="Google Shape;1830;p27">
            <a:hlinkClick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31" name="Google Shape;1831;p27">
            <a:hlinkClick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b="1" sz="150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32" name="Google Shape;1832;p27">
            <a:hlinkClick action="ppaction://hlinksldjump" r:id="rId7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3" name="Google Shape;1833;p27">
            <a:hlinkClick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27">
            <a:hlinkClick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28"/>
          <p:cNvSpPr txBox="1"/>
          <p:nvPr>
            <p:ph type="title"/>
          </p:nvPr>
        </p:nvSpPr>
        <p:spPr>
          <a:xfrm>
            <a:off x="726225" y="441350"/>
            <a:ext cx="7691400" cy="12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of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Confederated Tribes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 Grand Ronde</a:t>
            </a:r>
            <a:endParaRPr/>
          </a:p>
        </p:txBody>
      </p:sp>
      <p:pic>
        <p:nvPicPr>
          <p:cNvPr id="1840" name="Google Shape;18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413" y="1798075"/>
            <a:ext cx="4067175" cy="253365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9"/>
          <p:cNvSpPr txBox="1"/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Plants and Animals</a:t>
            </a:r>
            <a:endParaRPr/>
          </a:p>
        </p:txBody>
      </p:sp>
      <p:pic>
        <p:nvPicPr>
          <p:cNvPr id="1846" name="Google Shape;18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575" y="1424750"/>
            <a:ext cx="1759275" cy="117285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7" name="Google Shape;18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099" y="1387850"/>
            <a:ext cx="1563800" cy="117285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8" name="Google Shape;184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6149" y="1387850"/>
            <a:ext cx="1563800" cy="117285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9" name="Google Shape;184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8575" y="2731550"/>
            <a:ext cx="1759274" cy="1487501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0" name="Google Shape;185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3700" y="2713100"/>
            <a:ext cx="1563800" cy="15244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1" name="Google Shape;1851;p29"/>
          <p:cNvPicPr preferRelativeResize="0"/>
          <p:nvPr/>
        </p:nvPicPr>
        <p:blipFill rotWithShape="1">
          <a:blip r:embed="rId8">
            <a:alphaModFix/>
          </a:blip>
          <a:srcRect b="24537" l="5166" r="26406" t="31298"/>
          <a:stretch/>
        </p:blipFill>
        <p:spPr>
          <a:xfrm>
            <a:off x="5566150" y="2713100"/>
            <a:ext cx="1563800" cy="1524401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FF2CC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