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Proxima Nova"/>
      <p:regular r:id="rId22"/>
      <p:bold r:id="rId23"/>
      <p:italic r:id="rId24"/>
      <p:boldItalic r:id="rId25"/>
    </p:embeddedFon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1D3C46-E003-4432-8505-32080F5F85B0}">
  <a:tblStyle styleId="{791D3C46-E003-4432-8505-32080F5F85B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roximaNova-regular.fntdata"/><Relationship Id="rId21" Type="http://schemas.openxmlformats.org/officeDocument/2006/relationships/slide" Target="slides/slide15.xml"/><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regular.fntdata"/><Relationship Id="rId25" Type="http://schemas.openxmlformats.org/officeDocument/2006/relationships/font" Target="fonts/ProximaNova-boldItalic.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teaching the lesson, please read the background notes for the teacher.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3b1811cada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3b1811cada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next set of data is from Historic Willamette Falls in Oregon City. Have students locate where they would be on the map compared to Willamette Falls. Also have students consider the potential amount of impact from human presence, pollution, etc. How would this compare to other water sources in Oregon?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3b1811cada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3b1811cada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runs are counted by Oregon Department of Fish and Wildlife at the Willamette Falls fish ladder. Some of these runs, like Spring Chinook are maintained by strong hatchery runs, while native runs suffer. Fall chinook are good examples of mainly native fish runs and the graphs represent that with such a steep decline.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3b1811cada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3b1811cada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teams of 4, have students number off 1 - 4.  Starting with the 1’s, each team member shares what they noticed (not the questions).  The number 4 person records the collective noticings.  Once sharing begins, students do not need to share something that’s already been shared - they can add anything that someone else hasn’t already said.  Then, repeat for questions but Person 3 records the questions.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ee2f2757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ee2f2757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each group share their noticings and questions.  Record on chart paper or on a white board the noticings that come up and questions.  For things groups noticed that may not be evident, be sure to ask what they think it may mean.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ee2f2757a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ee2f2757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ee2f2757a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ee2f2757a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3b1811cad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3b1811cad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Optional Information to Share: Dams can potentially block off key habitat to salmon &amp; lamprey species and interrupt natural flows to rivers among many other things. Dams also can create bottlenecks as fish try to use passages. At dams where passage is available, it can become a hotspot for predators, like sea-lions at Willamette Falls.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ee2f2757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ee2f2757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ee2f2757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ee2f275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3b1811cad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3b1811cad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next two sets of data are from Agency Creek on the Confederated Tribes of Grand Ronde Reservation. Have students locate where they would be on the map compared to Agency Creek. Also have students consider the potential amount of impact from human presence, pollution, etc. How would this compare to other water sources in Oregon?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3b1811cada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3b1811cada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Agency creek fish counts are done by Tribal Biologists at the weir and day camp one mile from Agency creek’s confluence with the South Yamhill River. Smolt counts are obtained using a screw trap and a capture/recapture method. Adult counts were obtained in two different ways. (2007-2015) Fish were hand counted at weir, but counts were subject to flow and data tended to be inaccurate. (2016-Present) Data was collected using a sonar device that allows for 24/7 monitoring.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3b1811cada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3b1811cada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3b1811cad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3b1811cad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Water quality temperatures are compared using 7-day maximum averages. This is the calculation of the average of a daily maximum temperature from seven consecutive days on a rolling basis. Water Quality data was obtained by Tribal Biologists from the reservation and surrounding areas.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3b1811cada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3b1811cada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teams of 4, have students number off 1 - 4.  Starting with the 1’s, each team member shares what they noticed (not the questions).  The number 4 person records the collective noticings.  Once sharing begins, students do not need to share something that’s already been shared - they can add anything that someone else hasn’t already said.  Then, repeat for questions but Person 3 records the questions.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p:nvPr/>
        </p:nvSpPr>
        <p:spPr>
          <a:xfrm>
            <a:off x="1200300" y="865650"/>
            <a:ext cx="6743400" cy="3412200"/>
          </a:xfrm>
          <a:prstGeom prst="rect">
            <a:avLst/>
          </a:prstGeom>
          <a:solidFill>
            <a:srgbClr val="BABABA">
              <a:alpha val="7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1834150" y="865650"/>
            <a:ext cx="5361300" cy="1029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latin typeface="Merriweather"/>
                <a:ea typeface="Merriweather"/>
                <a:cs typeface="Merriweather"/>
                <a:sym typeface="Merriweather"/>
              </a:rPr>
              <a:t>Examining Data</a:t>
            </a:r>
            <a:endParaRPr>
              <a:solidFill>
                <a:schemeClr val="lt1"/>
              </a:solidFill>
              <a:latin typeface="Merriweather"/>
              <a:ea typeface="Merriweather"/>
              <a:cs typeface="Merriweather"/>
              <a:sym typeface="Merriweather"/>
            </a:endParaRPr>
          </a:p>
        </p:txBody>
      </p:sp>
      <p:sp>
        <p:nvSpPr>
          <p:cNvPr id="56" name="Google Shape;56;p13"/>
          <p:cNvSpPr txBox="1"/>
          <p:nvPr>
            <p:ph idx="1" type="subTitle"/>
          </p:nvPr>
        </p:nvSpPr>
        <p:spPr>
          <a:xfrm>
            <a:off x="1891350" y="3501558"/>
            <a:ext cx="5361300" cy="5226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sz="3000">
                <a:solidFill>
                  <a:schemeClr val="lt1"/>
                </a:solidFill>
                <a:latin typeface="Proxima Nova"/>
                <a:ea typeface="Proxima Nova"/>
                <a:cs typeface="Proxima Nova"/>
                <a:sym typeface="Proxima Nova"/>
              </a:rPr>
              <a:t>How observant are you?</a:t>
            </a:r>
            <a:endParaRPr sz="3000">
              <a:solidFill>
                <a:schemeClr val="lt1"/>
              </a:solidFill>
              <a:latin typeface="Proxima Nova"/>
              <a:ea typeface="Proxima Nova"/>
              <a:cs typeface="Proxima Nova"/>
              <a:sym typeface="Proxima Nova"/>
            </a:endParaRPr>
          </a:p>
        </p:txBody>
      </p:sp>
      <p:pic>
        <p:nvPicPr>
          <p:cNvPr id="57" name="Google Shape;57;p13"/>
          <p:cNvPicPr preferRelativeResize="0"/>
          <p:nvPr/>
        </p:nvPicPr>
        <p:blipFill>
          <a:blip r:embed="rId4">
            <a:alphaModFix/>
          </a:blip>
          <a:stretch>
            <a:fillRect/>
          </a:stretch>
        </p:blipFill>
        <p:spPr>
          <a:xfrm>
            <a:off x="3673700" y="1894650"/>
            <a:ext cx="1682200" cy="166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2"/>
          <p:cNvPicPr preferRelativeResize="0"/>
          <p:nvPr/>
        </p:nvPicPr>
        <p:blipFill rotWithShape="1">
          <a:blip r:embed="rId3">
            <a:alphaModFix/>
          </a:blip>
          <a:srcRect b="4531" l="14770" r="51437" t="29308"/>
          <a:stretch/>
        </p:blipFill>
        <p:spPr>
          <a:xfrm>
            <a:off x="640624" y="106312"/>
            <a:ext cx="7862748" cy="4930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aphicFrame>
        <p:nvGraphicFramePr>
          <p:cNvPr id="122" name="Google Shape;122;p23"/>
          <p:cNvGraphicFramePr/>
          <p:nvPr/>
        </p:nvGraphicFramePr>
        <p:xfrm>
          <a:off x="269400" y="804350"/>
          <a:ext cx="3000000" cy="3000000"/>
        </p:xfrm>
        <a:graphic>
          <a:graphicData uri="http://schemas.openxmlformats.org/drawingml/2006/table">
            <a:tbl>
              <a:tblPr>
                <a:noFill/>
                <a:tableStyleId>{791D3C46-E003-4432-8505-32080F5F85B0}</a:tableStyleId>
              </a:tblPr>
              <a:tblGrid>
                <a:gridCol w="685800"/>
                <a:gridCol w="952500"/>
                <a:gridCol w="781050"/>
                <a:gridCol w="552450"/>
              </a:tblGrid>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Year</a:t>
                      </a:r>
                      <a:endParaRPr b="1"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Spring Chinook</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Fall Chinook</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Coho</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2013</a:t>
                      </a:r>
                      <a:endParaRPr b="1"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29561</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1999</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22738</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2014</a:t>
                      </a:r>
                      <a:endParaRPr b="1"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31669</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1862</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21441</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2015</a:t>
                      </a:r>
                      <a:endParaRPr b="1"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53088</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3953</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3573</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2016</a:t>
                      </a:r>
                      <a:endParaRPr b="1"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32478</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1263</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4550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2017</a:t>
                      </a:r>
                      <a:endParaRPr b="1"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36628</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3462</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5721</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2018</a:t>
                      </a:r>
                      <a:endParaRPr b="1"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26542</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2977</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5361</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2019</a:t>
                      </a:r>
                      <a:endParaRPr b="1"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20617</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1766</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8843</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2020</a:t>
                      </a:r>
                      <a:endParaRPr b="1"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35012</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3082</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15004</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2021</a:t>
                      </a:r>
                      <a:endParaRPr b="1"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30025</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3682</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24257</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2022</a:t>
                      </a:r>
                      <a:endParaRPr b="1"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38629</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3021</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17890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123" name="Google Shape;123;p23" title="Chart"/>
          <p:cNvPicPr preferRelativeResize="0"/>
          <p:nvPr/>
        </p:nvPicPr>
        <p:blipFill>
          <a:blip r:embed="rId3">
            <a:alphaModFix/>
          </a:blip>
          <a:stretch>
            <a:fillRect/>
          </a:stretch>
        </p:blipFill>
        <p:spPr>
          <a:xfrm>
            <a:off x="3385250" y="1127063"/>
            <a:ext cx="5598000" cy="3461430"/>
          </a:xfrm>
          <a:prstGeom prst="rect">
            <a:avLst/>
          </a:prstGeom>
          <a:noFill/>
          <a:ln>
            <a:noFill/>
          </a:ln>
        </p:spPr>
      </p:pic>
      <p:sp>
        <p:nvSpPr>
          <p:cNvPr id="124" name="Google Shape;124;p23"/>
          <p:cNvSpPr txBox="1"/>
          <p:nvPr/>
        </p:nvSpPr>
        <p:spPr>
          <a:xfrm>
            <a:off x="277800" y="268275"/>
            <a:ext cx="6043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Merriweather"/>
                <a:ea typeface="Merriweather"/>
                <a:cs typeface="Merriweather"/>
                <a:sym typeface="Merriweather"/>
              </a:rPr>
              <a:t>Historical Willamette Falls Fish Counts</a:t>
            </a:r>
            <a:endParaRPr sz="1600">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DAD6"/>
        </a:solidFill>
      </p:bgPr>
    </p:bg>
    <p:spTree>
      <p:nvGrpSpPr>
        <p:cNvPr id="128" name="Shape 128"/>
        <p:cNvGrpSpPr/>
        <p:nvPr/>
      </p:nvGrpSpPr>
      <p:grpSpPr>
        <a:xfrm>
          <a:off x="0" y="0"/>
          <a:ext cx="0" cy="0"/>
          <a:chOff x="0" y="0"/>
          <a:chExt cx="0" cy="0"/>
        </a:xfrm>
      </p:grpSpPr>
      <p:pic>
        <p:nvPicPr>
          <p:cNvPr id="129" name="Google Shape;129;p24"/>
          <p:cNvPicPr preferRelativeResize="0"/>
          <p:nvPr/>
        </p:nvPicPr>
        <p:blipFill rotWithShape="1">
          <a:blip r:embed="rId3">
            <a:alphaModFix amt="20000"/>
          </a:blip>
          <a:srcRect b="24675" l="3660" r="4831" t="17360"/>
          <a:stretch/>
        </p:blipFill>
        <p:spPr>
          <a:xfrm rot="-1267030">
            <a:off x="617301" y="769700"/>
            <a:ext cx="3638096" cy="2981300"/>
          </a:xfrm>
          <a:prstGeom prst="rect">
            <a:avLst/>
          </a:prstGeom>
          <a:noFill/>
          <a:ln>
            <a:noFill/>
          </a:ln>
        </p:spPr>
      </p:pic>
      <p:pic>
        <p:nvPicPr>
          <p:cNvPr id="130" name="Google Shape;130;p24"/>
          <p:cNvPicPr preferRelativeResize="0"/>
          <p:nvPr/>
        </p:nvPicPr>
        <p:blipFill rotWithShape="1">
          <a:blip r:embed="rId3">
            <a:alphaModFix amt="20000"/>
          </a:blip>
          <a:srcRect b="24675" l="3660" r="4831" t="17360"/>
          <a:stretch/>
        </p:blipFill>
        <p:spPr>
          <a:xfrm rot="605357">
            <a:off x="5069701" y="1653000"/>
            <a:ext cx="3638098" cy="2981301"/>
          </a:xfrm>
          <a:prstGeom prst="rect">
            <a:avLst/>
          </a:prstGeom>
          <a:noFill/>
          <a:ln>
            <a:noFill/>
          </a:ln>
        </p:spPr>
      </p:pic>
      <p:sp>
        <p:nvSpPr>
          <p:cNvPr id="131" name="Google Shape;131;p24"/>
          <p:cNvSpPr txBox="1"/>
          <p:nvPr>
            <p:ph type="title"/>
          </p:nvPr>
        </p:nvSpPr>
        <p:spPr>
          <a:xfrm>
            <a:off x="311700" y="501600"/>
            <a:ext cx="85206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000">
                <a:latin typeface="Merriweather"/>
                <a:ea typeface="Merriweather"/>
                <a:cs typeface="Merriweather"/>
                <a:sym typeface="Merriweather"/>
              </a:rPr>
              <a:t>What Did You Notice?</a:t>
            </a:r>
            <a:endParaRPr sz="3000">
              <a:latin typeface="Merriweather"/>
              <a:ea typeface="Merriweather"/>
              <a:cs typeface="Merriweather"/>
              <a:sym typeface="Merriweather"/>
            </a:endParaRPr>
          </a:p>
        </p:txBody>
      </p:sp>
      <p:sp>
        <p:nvSpPr>
          <p:cNvPr id="132" name="Google Shape;132;p24"/>
          <p:cNvSpPr txBox="1"/>
          <p:nvPr>
            <p:ph idx="1" type="body"/>
          </p:nvPr>
        </p:nvSpPr>
        <p:spPr>
          <a:xfrm>
            <a:off x="819150" y="1229700"/>
            <a:ext cx="7505700" cy="26841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dk1"/>
              </a:buClr>
              <a:buSzPts val="2400"/>
              <a:buChar char="●"/>
            </a:pPr>
            <a:r>
              <a:rPr b="1" lang="en" sz="2400">
                <a:solidFill>
                  <a:schemeClr val="dk1"/>
                </a:solidFill>
                <a:latin typeface="Proxima Nova"/>
                <a:ea typeface="Proxima Nova"/>
                <a:cs typeface="Proxima Nova"/>
                <a:sym typeface="Proxima Nova"/>
              </a:rPr>
              <a:t>Person 1</a:t>
            </a:r>
            <a:r>
              <a:rPr lang="en" sz="2400">
                <a:solidFill>
                  <a:schemeClr val="dk1"/>
                </a:solidFill>
                <a:latin typeface="Proxima Nova"/>
                <a:ea typeface="Proxima Nova"/>
                <a:cs typeface="Proxima Nova"/>
                <a:sym typeface="Proxima Nova"/>
              </a:rPr>
              <a:t> starts by sharing what they </a:t>
            </a:r>
            <a:r>
              <a:rPr lang="en" sz="2400" u="sng">
                <a:solidFill>
                  <a:schemeClr val="dk1"/>
                </a:solidFill>
                <a:latin typeface="Proxima Nova"/>
                <a:ea typeface="Proxima Nova"/>
                <a:cs typeface="Proxima Nova"/>
                <a:sym typeface="Proxima Nova"/>
              </a:rPr>
              <a:t>noticed</a:t>
            </a:r>
            <a:r>
              <a:rPr lang="en" sz="2400">
                <a:solidFill>
                  <a:schemeClr val="dk1"/>
                </a:solidFill>
                <a:latin typeface="Proxima Nova"/>
                <a:ea typeface="Proxima Nova"/>
                <a:cs typeface="Proxima Nova"/>
                <a:sym typeface="Proxima Nova"/>
              </a:rPr>
              <a:t>, followed by </a:t>
            </a:r>
            <a:r>
              <a:rPr b="1" lang="en" sz="2400">
                <a:solidFill>
                  <a:schemeClr val="dk1"/>
                </a:solidFill>
                <a:latin typeface="Proxima Nova"/>
                <a:ea typeface="Proxima Nova"/>
                <a:cs typeface="Proxima Nova"/>
                <a:sym typeface="Proxima Nova"/>
              </a:rPr>
              <a:t>Person 2</a:t>
            </a:r>
            <a:r>
              <a:rPr lang="en" sz="2400">
                <a:solidFill>
                  <a:schemeClr val="dk1"/>
                </a:solidFill>
                <a:latin typeface="Proxima Nova"/>
                <a:ea typeface="Proxima Nova"/>
                <a:cs typeface="Proxima Nova"/>
                <a:sym typeface="Proxima Nova"/>
              </a:rPr>
              <a:t>, etc...</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b="1" lang="en" sz="2400">
                <a:solidFill>
                  <a:schemeClr val="dk1"/>
                </a:solidFill>
                <a:latin typeface="Proxima Nova"/>
                <a:ea typeface="Proxima Nova"/>
                <a:cs typeface="Proxima Nova"/>
                <a:sym typeface="Proxima Nova"/>
              </a:rPr>
              <a:t>Person 4</a:t>
            </a:r>
            <a:r>
              <a:rPr lang="en" sz="2400">
                <a:solidFill>
                  <a:schemeClr val="dk1"/>
                </a:solidFill>
                <a:latin typeface="Proxima Nova"/>
                <a:ea typeface="Proxima Nova"/>
                <a:cs typeface="Proxima Nova"/>
                <a:sym typeface="Proxima Nova"/>
              </a:rPr>
              <a:t> records the noticings for the group.</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After everyone has shared what they noticed, repeat for questions. </a:t>
            </a:r>
            <a:r>
              <a:rPr b="1" lang="en" sz="2400">
                <a:solidFill>
                  <a:schemeClr val="dk1"/>
                </a:solidFill>
                <a:latin typeface="Proxima Nova"/>
                <a:ea typeface="Proxima Nova"/>
                <a:cs typeface="Proxima Nova"/>
                <a:sym typeface="Proxima Nova"/>
              </a:rPr>
              <a:t>Person 3</a:t>
            </a:r>
            <a:r>
              <a:rPr lang="en" sz="2400">
                <a:solidFill>
                  <a:schemeClr val="dk1"/>
                </a:solidFill>
                <a:latin typeface="Proxima Nova"/>
                <a:ea typeface="Proxima Nova"/>
                <a:cs typeface="Proxima Nova"/>
                <a:sym typeface="Proxima Nova"/>
              </a:rPr>
              <a:t> records the questions for the group.</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DAD6"/>
        </a:solidFill>
      </p:bgPr>
    </p:bg>
    <p:spTree>
      <p:nvGrpSpPr>
        <p:cNvPr id="136" name="Shape 136"/>
        <p:cNvGrpSpPr/>
        <p:nvPr/>
      </p:nvGrpSpPr>
      <p:grpSpPr>
        <a:xfrm>
          <a:off x="0" y="0"/>
          <a:ext cx="0" cy="0"/>
          <a:chOff x="0" y="0"/>
          <a:chExt cx="0" cy="0"/>
        </a:xfrm>
      </p:grpSpPr>
      <p:sp>
        <p:nvSpPr>
          <p:cNvPr id="137" name="Google Shape;137;p25"/>
          <p:cNvSpPr txBox="1"/>
          <p:nvPr>
            <p:ph type="title"/>
          </p:nvPr>
        </p:nvSpPr>
        <p:spPr>
          <a:xfrm>
            <a:off x="612525" y="813325"/>
            <a:ext cx="7505700" cy="63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Class Noticings and Wonderings</a:t>
            </a:r>
            <a:endParaRPr>
              <a:latin typeface="Merriweather"/>
              <a:ea typeface="Merriweather"/>
              <a:cs typeface="Merriweather"/>
              <a:sym typeface="Merriweather"/>
            </a:endParaRPr>
          </a:p>
        </p:txBody>
      </p:sp>
      <p:sp>
        <p:nvSpPr>
          <p:cNvPr id="138" name="Google Shape;138;p25"/>
          <p:cNvSpPr txBox="1"/>
          <p:nvPr>
            <p:ph idx="1" type="body"/>
          </p:nvPr>
        </p:nvSpPr>
        <p:spPr>
          <a:xfrm>
            <a:off x="612525" y="1446325"/>
            <a:ext cx="7505700" cy="28341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dk1"/>
              </a:buClr>
              <a:buSzPts val="2400"/>
              <a:buFont typeface="Proxima Nova"/>
              <a:buChar char="●"/>
            </a:pPr>
            <a:r>
              <a:rPr b="1" lang="en" sz="2400">
                <a:solidFill>
                  <a:schemeClr val="dk1"/>
                </a:solidFill>
                <a:latin typeface="Proxima Nova"/>
                <a:ea typeface="Proxima Nova"/>
                <a:cs typeface="Proxima Nova"/>
                <a:sym typeface="Proxima Nova"/>
              </a:rPr>
              <a:t>Person 2</a:t>
            </a:r>
            <a:r>
              <a:rPr lang="en" sz="2400">
                <a:solidFill>
                  <a:schemeClr val="dk1"/>
                </a:solidFill>
                <a:latin typeface="Proxima Nova"/>
                <a:ea typeface="Proxima Nova"/>
                <a:cs typeface="Proxima Nova"/>
                <a:sym typeface="Proxima Nova"/>
              </a:rPr>
              <a:t> will share what their group noticed.</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b="1" lang="en" sz="2400">
                <a:solidFill>
                  <a:schemeClr val="dk1"/>
                </a:solidFill>
                <a:latin typeface="Proxima Nova"/>
                <a:ea typeface="Proxima Nova"/>
                <a:cs typeface="Proxima Nova"/>
                <a:sym typeface="Proxima Nova"/>
              </a:rPr>
              <a:t>Person 1</a:t>
            </a:r>
            <a:r>
              <a:rPr lang="en" sz="2400">
                <a:solidFill>
                  <a:schemeClr val="dk1"/>
                </a:solidFill>
                <a:latin typeface="Proxima Nova"/>
                <a:ea typeface="Proxima Nova"/>
                <a:cs typeface="Proxima Nova"/>
                <a:sym typeface="Proxima Nova"/>
              </a:rPr>
              <a:t> will share questions the group has.</a:t>
            </a:r>
            <a:endParaRPr sz="2400">
              <a:solidFill>
                <a:schemeClr val="dk1"/>
              </a:solidFill>
              <a:latin typeface="Proxima Nova"/>
              <a:ea typeface="Proxima Nova"/>
              <a:cs typeface="Proxima Nova"/>
              <a:sym typeface="Proxima Nova"/>
            </a:endParaRPr>
          </a:p>
        </p:txBody>
      </p:sp>
      <p:pic>
        <p:nvPicPr>
          <p:cNvPr id="139" name="Google Shape;139;p25"/>
          <p:cNvPicPr preferRelativeResize="0"/>
          <p:nvPr/>
        </p:nvPicPr>
        <p:blipFill>
          <a:blip r:embed="rId3">
            <a:alphaModFix/>
          </a:blip>
          <a:stretch>
            <a:fillRect/>
          </a:stretch>
        </p:blipFill>
        <p:spPr>
          <a:xfrm rot="664664">
            <a:off x="6943667" y="2279948"/>
            <a:ext cx="1767773" cy="24990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6"/>
          <p:cNvPicPr preferRelativeResize="0"/>
          <p:nvPr/>
        </p:nvPicPr>
        <p:blipFill rotWithShape="1">
          <a:blip r:embed="rId3">
            <a:alphaModFix amt="20000"/>
          </a:blip>
          <a:srcRect b="4207" l="38658" r="22354" t="3533"/>
          <a:stretch/>
        </p:blipFill>
        <p:spPr>
          <a:xfrm>
            <a:off x="7475325" y="199150"/>
            <a:ext cx="1549975" cy="4745175"/>
          </a:xfrm>
          <a:prstGeom prst="rect">
            <a:avLst/>
          </a:prstGeom>
          <a:noFill/>
          <a:ln>
            <a:noFill/>
          </a:ln>
        </p:spPr>
      </p:pic>
      <p:sp>
        <p:nvSpPr>
          <p:cNvPr id="145" name="Google Shape;145;p26"/>
          <p:cNvSpPr txBox="1"/>
          <p:nvPr>
            <p:ph type="title"/>
          </p:nvPr>
        </p:nvSpPr>
        <p:spPr>
          <a:xfrm>
            <a:off x="375975" y="388150"/>
            <a:ext cx="7505700" cy="65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Design a Method</a:t>
            </a:r>
            <a:r>
              <a:rPr lang="en">
                <a:latin typeface="Merriweather"/>
                <a:ea typeface="Merriweather"/>
                <a:cs typeface="Merriweather"/>
                <a:sym typeface="Merriweather"/>
              </a:rPr>
              <a:t> Activity</a:t>
            </a:r>
            <a:endParaRPr>
              <a:latin typeface="Merriweather"/>
              <a:ea typeface="Merriweather"/>
              <a:cs typeface="Merriweather"/>
              <a:sym typeface="Merriweather"/>
            </a:endParaRPr>
          </a:p>
        </p:txBody>
      </p:sp>
      <p:sp>
        <p:nvSpPr>
          <p:cNvPr id="146" name="Google Shape;146;p26"/>
          <p:cNvSpPr txBox="1"/>
          <p:nvPr>
            <p:ph idx="1" type="body"/>
          </p:nvPr>
        </p:nvSpPr>
        <p:spPr>
          <a:xfrm>
            <a:off x="375975" y="1047850"/>
            <a:ext cx="7099500" cy="38448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2400">
                <a:solidFill>
                  <a:schemeClr val="dk1"/>
                </a:solidFill>
                <a:latin typeface="Proxima Nova"/>
                <a:ea typeface="Proxima Nova"/>
                <a:cs typeface="Proxima Nova"/>
                <a:sym typeface="Proxima Nova"/>
              </a:rPr>
              <a:t>Work with your team to review your human impact scenario. Answer the following questions: </a:t>
            </a:r>
            <a:endParaRPr sz="2400">
              <a:solidFill>
                <a:schemeClr val="dk1"/>
              </a:solidFill>
              <a:latin typeface="Proxima Nova"/>
              <a:ea typeface="Proxima Nova"/>
              <a:cs typeface="Proxima Nova"/>
              <a:sym typeface="Proxima Nova"/>
            </a:endParaRPr>
          </a:p>
          <a:p>
            <a:pPr indent="-346710" lvl="0" marL="457200" rtl="0" algn="l">
              <a:lnSpc>
                <a:spcPct val="200000"/>
              </a:lnSpc>
              <a:spcBef>
                <a:spcPts val="1200"/>
              </a:spcBef>
              <a:spcAft>
                <a:spcPts val="0"/>
              </a:spcAft>
              <a:buClr>
                <a:schemeClr val="dk1"/>
              </a:buClr>
              <a:buSzPct val="100000"/>
              <a:buFont typeface="Proxima Nova"/>
              <a:buChar char="●"/>
            </a:pPr>
            <a:r>
              <a:rPr lang="en" sz="2400">
                <a:solidFill>
                  <a:schemeClr val="dk1"/>
                </a:solidFill>
                <a:latin typeface="Proxima Nova"/>
                <a:ea typeface="Proxima Nova"/>
                <a:cs typeface="Proxima Nova"/>
                <a:sym typeface="Proxima Nova"/>
              </a:rPr>
              <a:t>What is the human impact on the environment in this situation?</a:t>
            </a:r>
            <a:endParaRPr sz="2400">
              <a:solidFill>
                <a:schemeClr val="dk1"/>
              </a:solidFill>
              <a:latin typeface="Proxima Nova"/>
              <a:ea typeface="Proxima Nova"/>
              <a:cs typeface="Proxima Nova"/>
              <a:sym typeface="Proxima Nova"/>
            </a:endParaRPr>
          </a:p>
          <a:p>
            <a:pPr indent="-346710" lvl="0" marL="457200" rtl="0" algn="l">
              <a:lnSpc>
                <a:spcPct val="200000"/>
              </a:lnSpc>
              <a:spcBef>
                <a:spcPts val="0"/>
              </a:spcBef>
              <a:spcAft>
                <a:spcPts val="0"/>
              </a:spcAft>
              <a:buClr>
                <a:schemeClr val="dk1"/>
              </a:buClr>
              <a:buSzPct val="100000"/>
              <a:buFont typeface="Proxima Nova"/>
              <a:buChar char="●"/>
            </a:pPr>
            <a:r>
              <a:rPr lang="en" sz="2400">
                <a:solidFill>
                  <a:schemeClr val="dk1"/>
                </a:solidFill>
                <a:latin typeface="Proxima Nova"/>
                <a:ea typeface="Proxima Nova"/>
                <a:cs typeface="Proxima Nova"/>
                <a:sym typeface="Proxima Nova"/>
              </a:rPr>
              <a:t>What is the effect of the human impact on the fish populations?</a:t>
            </a:r>
            <a:endParaRPr sz="2400">
              <a:solidFill>
                <a:schemeClr val="dk1"/>
              </a:solidFill>
              <a:latin typeface="Proxima Nova"/>
              <a:ea typeface="Proxima Nova"/>
              <a:cs typeface="Proxima Nova"/>
              <a:sym typeface="Proxima Nova"/>
            </a:endParaRPr>
          </a:p>
          <a:p>
            <a:pPr indent="-346710" lvl="0" marL="457200" rtl="0" algn="l">
              <a:lnSpc>
                <a:spcPct val="200000"/>
              </a:lnSpc>
              <a:spcBef>
                <a:spcPts val="0"/>
              </a:spcBef>
              <a:spcAft>
                <a:spcPts val="0"/>
              </a:spcAft>
              <a:buClr>
                <a:schemeClr val="dk1"/>
              </a:buClr>
              <a:buSzPct val="100000"/>
              <a:buFont typeface="Proxima Nova"/>
              <a:buChar char="●"/>
            </a:pPr>
            <a:r>
              <a:rPr lang="en" sz="2400">
                <a:solidFill>
                  <a:schemeClr val="dk1"/>
                </a:solidFill>
                <a:latin typeface="Proxima Nova"/>
                <a:ea typeface="Proxima Nova"/>
                <a:cs typeface="Proxima Nova"/>
                <a:sym typeface="Proxima Nova"/>
              </a:rPr>
              <a:t>In what ways could the fish population be monitored?</a:t>
            </a:r>
            <a:endParaRPr sz="2400">
              <a:solidFill>
                <a:schemeClr val="dk1"/>
              </a:solidFill>
              <a:latin typeface="Proxima Nova"/>
              <a:ea typeface="Proxima Nova"/>
              <a:cs typeface="Proxima Nova"/>
              <a:sym typeface="Proxima Nova"/>
            </a:endParaRPr>
          </a:p>
          <a:p>
            <a:pPr indent="-346710" lvl="0" marL="457200" rtl="0" algn="l">
              <a:lnSpc>
                <a:spcPct val="200000"/>
              </a:lnSpc>
              <a:spcBef>
                <a:spcPts val="0"/>
              </a:spcBef>
              <a:spcAft>
                <a:spcPts val="0"/>
              </a:spcAft>
              <a:buClr>
                <a:schemeClr val="dk1"/>
              </a:buClr>
              <a:buSzPct val="100000"/>
              <a:buFont typeface="Proxima Nova"/>
              <a:buChar char="●"/>
            </a:pPr>
            <a:r>
              <a:rPr lang="en" sz="2400">
                <a:solidFill>
                  <a:schemeClr val="dk1"/>
                </a:solidFill>
                <a:latin typeface="Proxima Nova"/>
                <a:ea typeface="Proxima Nova"/>
                <a:cs typeface="Proxima Nova"/>
                <a:sym typeface="Proxima Nova"/>
              </a:rPr>
              <a:t>Design a plan to reduce the human impact on the environment in this situation.</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7"/>
          <p:cNvPicPr preferRelativeResize="0"/>
          <p:nvPr/>
        </p:nvPicPr>
        <p:blipFill rotWithShape="1">
          <a:blip r:embed="rId3">
            <a:alphaModFix amt="10000"/>
          </a:blip>
          <a:srcRect b="17000" l="4893" r="6462" t="16668"/>
          <a:stretch/>
        </p:blipFill>
        <p:spPr>
          <a:xfrm>
            <a:off x="6847250" y="212383"/>
            <a:ext cx="2085476" cy="2018867"/>
          </a:xfrm>
          <a:prstGeom prst="rect">
            <a:avLst/>
          </a:prstGeom>
          <a:noFill/>
          <a:ln>
            <a:noFill/>
          </a:ln>
        </p:spPr>
      </p:pic>
      <p:pic>
        <p:nvPicPr>
          <p:cNvPr id="152" name="Google Shape;152;p27"/>
          <p:cNvPicPr preferRelativeResize="0"/>
          <p:nvPr/>
        </p:nvPicPr>
        <p:blipFill rotWithShape="1">
          <a:blip r:embed="rId3">
            <a:alphaModFix amt="10000"/>
          </a:blip>
          <a:srcRect b="17000" l="4893" r="6462" t="16668"/>
          <a:stretch/>
        </p:blipFill>
        <p:spPr>
          <a:xfrm>
            <a:off x="199175" y="212375"/>
            <a:ext cx="2085484" cy="2018877"/>
          </a:xfrm>
          <a:prstGeom prst="rect">
            <a:avLst/>
          </a:prstGeom>
          <a:noFill/>
          <a:ln>
            <a:noFill/>
          </a:ln>
        </p:spPr>
      </p:pic>
      <p:sp>
        <p:nvSpPr>
          <p:cNvPr id="153" name="Google Shape;153;p27"/>
          <p:cNvSpPr txBox="1"/>
          <p:nvPr>
            <p:ph type="title"/>
          </p:nvPr>
        </p:nvSpPr>
        <p:spPr>
          <a:xfrm>
            <a:off x="1981200" y="1890750"/>
            <a:ext cx="5181600" cy="681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Merriweather"/>
                <a:ea typeface="Merriweather"/>
                <a:cs typeface="Merriweather"/>
                <a:sym typeface="Merriweather"/>
              </a:rPr>
              <a:t>Additional Information?</a:t>
            </a:r>
            <a:endParaRPr>
              <a:latin typeface="Merriweather"/>
              <a:ea typeface="Merriweather"/>
              <a:cs typeface="Merriweather"/>
              <a:sym typeface="Merriweather"/>
            </a:endParaRPr>
          </a:p>
        </p:txBody>
      </p:sp>
      <p:sp>
        <p:nvSpPr>
          <p:cNvPr id="154" name="Google Shape;154;p27"/>
          <p:cNvSpPr txBox="1"/>
          <p:nvPr>
            <p:ph idx="1" type="body"/>
          </p:nvPr>
        </p:nvSpPr>
        <p:spPr>
          <a:xfrm>
            <a:off x="1474650" y="2571750"/>
            <a:ext cx="6194700" cy="681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000">
                <a:latin typeface="Proxima Nova"/>
                <a:ea typeface="Proxima Nova"/>
                <a:cs typeface="Proxima Nova"/>
                <a:sym typeface="Proxima Nova"/>
              </a:rPr>
              <a:t>What questions do you still have?</a:t>
            </a:r>
            <a:endParaRPr sz="3000">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DAD6"/>
        </a:solidFill>
      </p:bgPr>
    </p:bg>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462400" y="336875"/>
            <a:ext cx="3574200" cy="4469750"/>
          </a:xfrm>
          <a:prstGeom prst="rect">
            <a:avLst/>
          </a:prstGeom>
          <a:noFill/>
          <a:ln>
            <a:noFill/>
          </a:ln>
        </p:spPr>
      </p:pic>
      <p:sp>
        <p:nvSpPr>
          <p:cNvPr id="63" name="Google Shape;63;p14"/>
          <p:cNvSpPr txBox="1"/>
          <p:nvPr/>
        </p:nvSpPr>
        <p:spPr>
          <a:xfrm>
            <a:off x="210925" y="298825"/>
            <a:ext cx="52515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latin typeface="Merriweather"/>
                <a:ea typeface="Merriweather"/>
                <a:cs typeface="Merriweather"/>
                <a:sym typeface="Merriweather"/>
              </a:rPr>
              <a:t>Dams in the Willamette River System</a:t>
            </a:r>
            <a:endParaRPr sz="2100">
              <a:latin typeface="Merriweather"/>
              <a:ea typeface="Merriweather"/>
              <a:cs typeface="Merriweather"/>
              <a:sym typeface="Merriweather"/>
            </a:endParaRPr>
          </a:p>
        </p:txBody>
      </p:sp>
      <p:sp>
        <p:nvSpPr>
          <p:cNvPr id="64" name="Google Shape;64;p14"/>
          <p:cNvSpPr txBox="1"/>
          <p:nvPr/>
        </p:nvSpPr>
        <p:spPr>
          <a:xfrm>
            <a:off x="210925" y="806725"/>
            <a:ext cx="5196900" cy="43173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1250">
                <a:solidFill>
                  <a:schemeClr val="dk1"/>
                </a:solidFill>
                <a:latin typeface="Proxima Nova"/>
                <a:ea typeface="Proxima Nova"/>
                <a:cs typeface="Proxima Nova"/>
                <a:sym typeface="Proxima Nova"/>
              </a:rPr>
              <a:t>There are 13 dams in the Willamette system</a:t>
            </a:r>
            <a:endParaRPr b="1" sz="1250">
              <a:solidFill>
                <a:schemeClr val="dk1"/>
              </a:solidFill>
              <a:latin typeface="Proxima Nova"/>
              <a:ea typeface="Proxima Nova"/>
              <a:cs typeface="Proxima Nova"/>
              <a:sym typeface="Proxima Nova"/>
            </a:endParaRPr>
          </a:p>
          <a:p>
            <a:pPr indent="0" lvl="0" marL="0" rtl="0" algn="l">
              <a:lnSpc>
                <a:spcPct val="107916"/>
              </a:lnSpc>
              <a:spcBef>
                <a:spcPts val="800"/>
              </a:spcBef>
              <a:spcAft>
                <a:spcPts val="0"/>
              </a:spcAft>
              <a:buNone/>
            </a:pPr>
            <a:r>
              <a:rPr b="1" lang="en" sz="1250">
                <a:solidFill>
                  <a:schemeClr val="dk1"/>
                </a:solidFill>
                <a:latin typeface="Proxima Nova"/>
                <a:ea typeface="Proxima Nova"/>
                <a:cs typeface="Proxima Nova"/>
                <a:sym typeface="Proxima Nova"/>
              </a:rPr>
              <a:t>Advantages of having a dam on a river</a:t>
            </a:r>
            <a:endParaRPr b="1" sz="1250">
              <a:solidFill>
                <a:schemeClr val="dk1"/>
              </a:solidFill>
              <a:latin typeface="Proxima Nova"/>
              <a:ea typeface="Proxima Nova"/>
              <a:cs typeface="Proxima Nova"/>
              <a:sym typeface="Proxima Nova"/>
            </a:endParaRPr>
          </a:p>
          <a:p>
            <a:pPr indent="-307975" lvl="0" marL="457200" rtl="0" algn="l">
              <a:lnSpc>
                <a:spcPct val="107916"/>
              </a:lnSpc>
              <a:spcBef>
                <a:spcPts val="800"/>
              </a:spcBef>
              <a:spcAft>
                <a:spcPts val="0"/>
              </a:spcAft>
              <a:buClr>
                <a:schemeClr val="dk1"/>
              </a:buClr>
              <a:buSzPts val="1250"/>
              <a:buFont typeface="Proxima Nova"/>
              <a:buChar char="●"/>
            </a:pPr>
            <a:r>
              <a:rPr b="1" lang="en" sz="1250">
                <a:solidFill>
                  <a:schemeClr val="dk1"/>
                </a:solidFill>
                <a:latin typeface="Proxima Nova"/>
                <a:ea typeface="Proxima Nova"/>
                <a:cs typeface="Proxima Nova"/>
                <a:sym typeface="Proxima Nova"/>
              </a:rPr>
              <a:t>Provides an abundant source of freshwater for drinking, irrigation, and industrial use.</a:t>
            </a:r>
            <a:endParaRPr b="1" sz="1250">
              <a:solidFill>
                <a:schemeClr val="dk1"/>
              </a:solidFill>
              <a:latin typeface="Proxima Nova"/>
              <a:ea typeface="Proxima Nova"/>
              <a:cs typeface="Proxima Nova"/>
              <a:sym typeface="Proxima Nova"/>
            </a:endParaRPr>
          </a:p>
          <a:p>
            <a:pPr indent="-307975" lvl="0" marL="457200" rtl="0" algn="l">
              <a:lnSpc>
                <a:spcPct val="107916"/>
              </a:lnSpc>
              <a:spcBef>
                <a:spcPts val="0"/>
              </a:spcBef>
              <a:spcAft>
                <a:spcPts val="0"/>
              </a:spcAft>
              <a:buClr>
                <a:schemeClr val="dk1"/>
              </a:buClr>
              <a:buSzPts val="1250"/>
              <a:buFont typeface="Proxima Nova"/>
              <a:buChar char="●"/>
            </a:pPr>
            <a:r>
              <a:rPr b="1" lang="en" sz="1250">
                <a:solidFill>
                  <a:schemeClr val="dk1"/>
                </a:solidFill>
                <a:latin typeface="Proxima Nova"/>
                <a:ea typeface="Proxima Nova"/>
                <a:cs typeface="Proxima Nova"/>
                <a:sym typeface="Proxima Nova"/>
              </a:rPr>
              <a:t>Can be a renewable energy source through hydroelectric power.</a:t>
            </a:r>
            <a:endParaRPr b="1" sz="1250">
              <a:solidFill>
                <a:schemeClr val="dk1"/>
              </a:solidFill>
              <a:latin typeface="Proxima Nova"/>
              <a:ea typeface="Proxima Nova"/>
              <a:cs typeface="Proxima Nova"/>
              <a:sym typeface="Proxima Nova"/>
            </a:endParaRPr>
          </a:p>
          <a:p>
            <a:pPr indent="-307975" lvl="0" marL="457200" rtl="0" algn="l">
              <a:lnSpc>
                <a:spcPct val="107916"/>
              </a:lnSpc>
              <a:spcBef>
                <a:spcPts val="0"/>
              </a:spcBef>
              <a:spcAft>
                <a:spcPts val="0"/>
              </a:spcAft>
              <a:buClr>
                <a:schemeClr val="dk1"/>
              </a:buClr>
              <a:buSzPts val="1250"/>
              <a:buFont typeface="Proxima Nova"/>
              <a:buChar char="●"/>
            </a:pPr>
            <a:r>
              <a:rPr b="1" lang="en" sz="1250">
                <a:solidFill>
                  <a:schemeClr val="dk1"/>
                </a:solidFill>
                <a:latin typeface="Proxima Nova"/>
                <a:ea typeface="Proxima Nova"/>
                <a:cs typeface="Proxima Nova"/>
                <a:sym typeface="Proxima Nova"/>
              </a:rPr>
              <a:t>Creates recreational opportunities such as fisheries, boating, and swimming.</a:t>
            </a:r>
            <a:endParaRPr b="1" sz="1250">
              <a:solidFill>
                <a:schemeClr val="dk1"/>
              </a:solidFill>
              <a:latin typeface="Proxima Nova"/>
              <a:ea typeface="Proxima Nova"/>
              <a:cs typeface="Proxima Nova"/>
              <a:sym typeface="Proxima Nova"/>
            </a:endParaRPr>
          </a:p>
          <a:p>
            <a:pPr indent="-307975" lvl="0" marL="457200" rtl="0" algn="l">
              <a:lnSpc>
                <a:spcPct val="107916"/>
              </a:lnSpc>
              <a:spcBef>
                <a:spcPts val="0"/>
              </a:spcBef>
              <a:spcAft>
                <a:spcPts val="0"/>
              </a:spcAft>
              <a:buClr>
                <a:schemeClr val="dk1"/>
              </a:buClr>
              <a:buSzPts val="1250"/>
              <a:buFont typeface="Proxima Nova"/>
              <a:buChar char="●"/>
            </a:pPr>
            <a:r>
              <a:rPr b="1" lang="en" sz="1250">
                <a:solidFill>
                  <a:schemeClr val="dk1"/>
                </a:solidFill>
                <a:latin typeface="Proxima Nova"/>
                <a:ea typeface="Proxima Nova"/>
                <a:cs typeface="Proxima Nova"/>
                <a:sym typeface="Proxima Nova"/>
              </a:rPr>
              <a:t>Can help to control flooding</a:t>
            </a:r>
            <a:endParaRPr b="1" sz="1250">
              <a:solidFill>
                <a:schemeClr val="dk1"/>
              </a:solidFill>
              <a:latin typeface="Proxima Nova"/>
              <a:ea typeface="Proxima Nova"/>
              <a:cs typeface="Proxima Nova"/>
              <a:sym typeface="Proxima Nova"/>
            </a:endParaRPr>
          </a:p>
          <a:p>
            <a:pPr indent="0" lvl="0" marL="0" rtl="0" algn="l">
              <a:lnSpc>
                <a:spcPct val="107916"/>
              </a:lnSpc>
              <a:spcBef>
                <a:spcPts val="800"/>
              </a:spcBef>
              <a:spcAft>
                <a:spcPts val="0"/>
              </a:spcAft>
              <a:buNone/>
            </a:pPr>
            <a:r>
              <a:rPr b="1" lang="en" sz="1250">
                <a:solidFill>
                  <a:schemeClr val="dk1"/>
                </a:solidFill>
                <a:latin typeface="Proxima Nova"/>
                <a:ea typeface="Proxima Nova"/>
                <a:cs typeface="Proxima Nova"/>
                <a:sym typeface="Proxima Nova"/>
              </a:rPr>
              <a:t>Disadvantages of having a dam on a river</a:t>
            </a:r>
            <a:endParaRPr b="1" sz="1250">
              <a:solidFill>
                <a:schemeClr val="dk1"/>
              </a:solidFill>
              <a:latin typeface="Proxima Nova"/>
              <a:ea typeface="Proxima Nova"/>
              <a:cs typeface="Proxima Nova"/>
              <a:sym typeface="Proxima Nova"/>
            </a:endParaRPr>
          </a:p>
          <a:p>
            <a:pPr indent="-307975" lvl="0" marL="457200" rtl="0" algn="l">
              <a:lnSpc>
                <a:spcPct val="107916"/>
              </a:lnSpc>
              <a:spcBef>
                <a:spcPts val="800"/>
              </a:spcBef>
              <a:spcAft>
                <a:spcPts val="0"/>
              </a:spcAft>
              <a:buClr>
                <a:schemeClr val="dk1"/>
              </a:buClr>
              <a:buSzPts val="1250"/>
              <a:buFont typeface="Proxima Nova"/>
              <a:buChar char="●"/>
            </a:pPr>
            <a:r>
              <a:rPr b="1" lang="en" sz="1250">
                <a:solidFill>
                  <a:schemeClr val="dk1"/>
                </a:solidFill>
                <a:latin typeface="Proxima Nova"/>
                <a:ea typeface="Proxima Nova"/>
                <a:cs typeface="Proxima Nova"/>
                <a:sym typeface="Proxima Nova"/>
              </a:rPr>
              <a:t>Can cause displacement of people living in the area, as well as disruption of animal and plant life.</a:t>
            </a:r>
            <a:endParaRPr b="1" sz="1250">
              <a:solidFill>
                <a:schemeClr val="dk1"/>
              </a:solidFill>
              <a:latin typeface="Proxima Nova"/>
              <a:ea typeface="Proxima Nova"/>
              <a:cs typeface="Proxima Nova"/>
              <a:sym typeface="Proxima Nova"/>
            </a:endParaRPr>
          </a:p>
          <a:p>
            <a:pPr indent="-307975" lvl="0" marL="457200" rtl="0" algn="l">
              <a:lnSpc>
                <a:spcPct val="107916"/>
              </a:lnSpc>
              <a:spcBef>
                <a:spcPts val="0"/>
              </a:spcBef>
              <a:spcAft>
                <a:spcPts val="0"/>
              </a:spcAft>
              <a:buClr>
                <a:schemeClr val="dk1"/>
              </a:buClr>
              <a:buSzPts val="1250"/>
              <a:buFont typeface="Proxima Nova"/>
              <a:buChar char="●"/>
            </a:pPr>
            <a:r>
              <a:rPr b="1" lang="en" sz="1250">
                <a:solidFill>
                  <a:schemeClr val="dk1"/>
                </a:solidFill>
                <a:latin typeface="Proxima Nova"/>
                <a:ea typeface="Proxima Nova"/>
                <a:cs typeface="Proxima Nova"/>
                <a:sym typeface="Proxima Nova"/>
              </a:rPr>
              <a:t>Can lead to increased sediment buildup, which can alter the natural flow of the river.</a:t>
            </a:r>
            <a:endParaRPr b="1" sz="1250">
              <a:solidFill>
                <a:schemeClr val="dk1"/>
              </a:solidFill>
              <a:latin typeface="Proxima Nova"/>
              <a:ea typeface="Proxima Nova"/>
              <a:cs typeface="Proxima Nova"/>
              <a:sym typeface="Proxima Nova"/>
            </a:endParaRPr>
          </a:p>
          <a:p>
            <a:pPr indent="-307975" lvl="0" marL="457200" rtl="0" algn="l">
              <a:lnSpc>
                <a:spcPct val="107916"/>
              </a:lnSpc>
              <a:spcBef>
                <a:spcPts val="0"/>
              </a:spcBef>
              <a:spcAft>
                <a:spcPts val="0"/>
              </a:spcAft>
              <a:buClr>
                <a:schemeClr val="dk1"/>
              </a:buClr>
              <a:buSzPts val="1250"/>
              <a:buFont typeface="Proxima Nova"/>
              <a:buChar char="●"/>
            </a:pPr>
            <a:r>
              <a:rPr b="1" lang="en" sz="1250">
                <a:solidFill>
                  <a:schemeClr val="dk1"/>
                </a:solidFill>
                <a:latin typeface="Proxima Nova"/>
                <a:ea typeface="Proxima Nova"/>
                <a:cs typeface="Proxima Nova"/>
                <a:sym typeface="Proxima Nova"/>
              </a:rPr>
              <a:t>Can cause changes in local water temperatures, which can have a negative effect on aquatic life.</a:t>
            </a:r>
            <a:endParaRPr b="1" sz="1250">
              <a:solidFill>
                <a:schemeClr val="dk1"/>
              </a:solidFill>
              <a:latin typeface="Proxima Nova"/>
              <a:ea typeface="Proxima Nova"/>
              <a:cs typeface="Proxima Nova"/>
              <a:sym typeface="Proxima Nova"/>
            </a:endParaRPr>
          </a:p>
          <a:p>
            <a:pPr indent="-307975" lvl="0" marL="457200" rtl="0" algn="l">
              <a:lnSpc>
                <a:spcPct val="107916"/>
              </a:lnSpc>
              <a:spcBef>
                <a:spcPts val="0"/>
              </a:spcBef>
              <a:spcAft>
                <a:spcPts val="0"/>
              </a:spcAft>
              <a:buClr>
                <a:schemeClr val="dk1"/>
              </a:buClr>
              <a:buSzPts val="1250"/>
              <a:buFont typeface="Proxima Nova"/>
              <a:buChar char="●"/>
            </a:pPr>
            <a:r>
              <a:rPr b="1" lang="en" sz="1250">
                <a:solidFill>
                  <a:schemeClr val="dk1"/>
                </a:solidFill>
                <a:latin typeface="Proxima Nova"/>
                <a:ea typeface="Proxima Nova"/>
                <a:cs typeface="Proxima Nova"/>
                <a:sym typeface="Proxima Nova"/>
              </a:rPr>
              <a:t>Can lead to increased erosion of the riverbanks, which can lead to land instability and landslides. </a:t>
            </a:r>
            <a:endParaRPr b="1" sz="1250">
              <a:solidFill>
                <a:schemeClr val="dk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DAD6"/>
        </a:solidFill>
      </p:bgPr>
    </p:bg>
    <p:spTree>
      <p:nvGrpSpPr>
        <p:cNvPr id="68" name="Shape 68"/>
        <p:cNvGrpSpPr/>
        <p:nvPr/>
      </p:nvGrpSpPr>
      <p:grpSpPr>
        <a:xfrm>
          <a:off x="0" y="0"/>
          <a:ext cx="0" cy="0"/>
          <a:chOff x="0" y="0"/>
          <a:chExt cx="0" cy="0"/>
        </a:xfrm>
      </p:grpSpPr>
      <p:sp>
        <p:nvSpPr>
          <p:cNvPr id="69" name="Google Shape;69;p15"/>
          <p:cNvSpPr txBox="1"/>
          <p:nvPr>
            <p:ph idx="1" type="body"/>
          </p:nvPr>
        </p:nvSpPr>
        <p:spPr>
          <a:xfrm>
            <a:off x="329050" y="517050"/>
            <a:ext cx="5294100" cy="410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solidFill>
                  <a:schemeClr val="dk1"/>
                </a:solidFill>
                <a:latin typeface="Proxima Nova"/>
                <a:ea typeface="Proxima Nova"/>
                <a:cs typeface="Proxima Nova"/>
                <a:sym typeface="Proxima Nova"/>
              </a:rPr>
              <a:t>Examine the map and consider the information you just heard.</a:t>
            </a:r>
            <a:endParaRPr b="1" sz="2400">
              <a:solidFill>
                <a:schemeClr val="dk1"/>
              </a:solidFill>
              <a:latin typeface="Proxima Nova"/>
              <a:ea typeface="Proxima Nova"/>
              <a:cs typeface="Proxima Nova"/>
              <a:sym typeface="Proxima Nova"/>
            </a:endParaRPr>
          </a:p>
          <a:p>
            <a:pPr indent="-381000" lvl="0" marL="457200" rtl="0" algn="l">
              <a:spcBef>
                <a:spcPts val="1200"/>
              </a:spcBef>
              <a:spcAft>
                <a:spcPts val="0"/>
              </a:spcAft>
              <a:buClr>
                <a:schemeClr val="dk1"/>
              </a:buClr>
              <a:buSzPts val="2400"/>
              <a:buFont typeface="Proxima Nova"/>
              <a:buChar char="➔"/>
            </a:pPr>
            <a:r>
              <a:rPr i="1" lang="en" sz="2400">
                <a:solidFill>
                  <a:schemeClr val="dk1"/>
                </a:solidFill>
                <a:latin typeface="Proxima Nova"/>
                <a:ea typeface="Proxima Nova"/>
                <a:cs typeface="Proxima Nova"/>
                <a:sym typeface="Proxima Nova"/>
              </a:rPr>
              <a:t>What do you notice?</a:t>
            </a:r>
            <a:r>
              <a:rPr lang="en" sz="2400">
                <a:solidFill>
                  <a:schemeClr val="dk1"/>
                </a:solidFill>
                <a:latin typeface="Proxima Nova"/>
                <a:ea typeface="Proxima Nova"/>
                <a:cs typeface="Proxima Nova"/>
                <a:sym typeface="Proxima Nova"/>
              </a:rPr>
              <a:t>  Record your observations</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i="1" lang="en" sz="2400">
                <a:solidFill>
                  <a:schemeClr val="dk1"/>
                </a:solidFill>
                <a:latin typeface="Proxima Nova"/>
                <a:ea typeface="Proxima Nova"/>
                <a:cs typeface="Proxima Nova"/>
                <a:sym typeface="Proxima Nova"/>
              </a:rPr>
              <a:t>What do you wonder?</a:t>
            </a:r>
            <a:r>
              <a:rPr lang="en" sz="2400">
                <a:solidFill>
                  <a:schemeClr val="dk1"/>
                </a:solidFill>
                <a:latin typeface="Proxima Nova"/>
                <a:ea typeface="Proxima Nova"/>
                <a:cs typeface="Proxima Nova"/>
                <a:sym typeface="Proxima Nova"/>
              </a:rPr>
              <a:t>  Record questions you have about the data</a:t>
            </a:r>
            <a:endParaRPr sz="3600"/>
          </a:p>
        </p:txBody>
      </p:sp>
      <p:pic>
        <p:nvPicPr>
          <p:cNvPr id="70" name="Google Shape;70;p15"/>
          <p:cNvPicPr preferRelativeResize="0"/>
          <p:nvPr/>
        </p:nvPicPr>
        <p:blipFill>
          <a:blip r:embed="rId3">
            <a:alphaModFix/>
          </a:blip>
          <a:stretch>
            <a:fillRect/>
          </a:stretch>
        </p:blipFill>
        <p:spPr>
          <a:xfrm>
            <a:off x="5925725" y="664563"/>
            <a:ext cx="3050125" cy="3814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DAD6"/>
        </a:solidFill>
      </p:bgPr>
    </p:bg>
    <p:spTree>
      <p:nvGrpSpPr>
        <p:cNvPr id="74" name="Shape 74"/>
        <p:cNvGrpSpPr/>
        <p:nvPr/>
      </p:nvGrpSpPr>
      <p:grpSpPr>
        <a:xfrm>
          <a:off x="0" y="0"/>
          <a:ext cx="0" cy="0"/>
          <a:chOff x="0" y="0"/>
          <a:chExt cx="0" cy="0"/>
        </a:xfrm>
      </p:grpSpPr>
      <p:pic>
        <p:nvPicPr>
          <p:cNvPr id="75" name="Google Shape;75;p16"/>
          <p:cNvPicPr preferRelativeResize="0"/>
          <p:nvPr/>
        </p:nvPicPr>
        <p:blipFill rotWithShape="1">
          <a:blip r:embed="rId3">
            <a:alphaModFix amt="20000"/>
          </a:blip>
          <a:srcRect b="24675" l="3660" r="4831" t="17360"/>
          <a:stretch/>
        </p:blipFill>
        <p:spPr>
          <a:xfrm rot="-1267030">
            <a:off x="617301" y="769700"/>
            <a:ext cx="3638096" cy="2981300"/>
          </a:xfrm>
          <a:prstGeom prst="rect">
            <a:avLst/>
          </a:prstGeom>
          <a:noFill/>
          <a:ln>
            <a:noFill/>
          </a:ln>
        </p:spPr>
      </p:pic>
      <p:pic>
        <p:nvPicPr>
          <p:cNvPr id="76" name="Google Shape;76;p16"/>
          <p:cNvPicPr preferRelativeResize="0"/>
          <p:nvPr/>
        </p:nvPicPr>
        <p:blipFill rotWithShape="1">
          <a:blip r:embed="rId3">
            <a:alphaModFix amt="20000"/>
          </a:blip>
          <a:srcRect b="24675" l="3660" r="4831" t="17360"/>
          <a:stretch/>
        </p:blipFill>
        <p:spPr>
          <a:xfrm rot="605357">
            <a:off x="5069701" y="1653000"/>
            <a:ext cx="3638098" cy="2981301"/>
          </a:xfrm>
          <a:prstGeom prst="rect">
            <a:avLst/>
          </a:prstGeom>
          <a:noFill/>
          <a:ln>
            <a:noFill/>
          </a:ln>
        </p:spPr>
      </p:pic>
      <p:sp>
        <p:nvSpPr>
          <p:cNvPr id="77" name="Google Shape;77;p16"/>
          <p:cNvSpPr txBox="1"/>
          <p:nvPr>
            <p:ph type="title"/>
          </p:nvPr>
        </p:nvSpPr>
        <p:spPr>
          <a:xfrm>
            <a:off x="311700" y="501600"/>
            <a:ext cx="85206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000">
                <a:latin typeface="Merriweather"/>
                <a:ea typeface="Merriweather"/>
                <a:cs typeface="Merriweather"/>
                <a:sym typeface="Merriweather"/>
              </a:rPr>
              <a:t>What Did You Notice?</a:t>
            </a:r>
            <a:endParaRPr sz="3000">
              <a:latin typeface="Merriweather"/>
              <a:ea typeface="Merriweather"/>
              <a:cs typeface="Merriweather"/>
              <a:sym typeface="Merriweather"/>
            </a:endParaRPr>
          </a:p>
        </p:txBody>
      </p:sp>
      <p:sp>
        <p:nvSpPr>
          <p:cNvPr id="78" name="Google Shape;78;p16"/>
          <p:cNvSpPr txBox="1"/>
          <p:nvPr>
            <p:ph idx="1" type="body"/>
          </p:nvPr>
        </p:nvSpPr>
        <p:spPr>
          <a:xfrm>
            <a:off x="819150" y="1229700"/>
            <a:ext cx="7505700" cy="26841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dk1"/>
              </a:buClr>
              <a:buSzPts val="2400"/>
              <a:buChar char="●"/>
            </a:pPr>
            <a:r>
              <a:rPr b="1" lang="en" sz="2400">
                <a:solidFill>
                  <a:schemeClr val="dk1"/>
                </a:solidFill>
                <a:latin typeface="Proxima Nova"/>
                <a:ea typeface="Proxima Nova"/>
                <a:cs typeface="Proxima Nova"/>
                <a:sym typeface="Proxima Nova"/>
              </a:rPr>
              <a:t>Person 1</a:t>
            </a:r>
            <a:r>
              <a:rPr lang="en" sz="2400">
                <a:solidFill>
                  <a:schemeClr val="dk1"/>
                </a:solidFill>
                <a:latin typeface="Proxima Nova"/>
                <a:ea typeface="Proxima Nova"/>
                <a:cs typeface="Proxima Nova"/>
                <a:sym typeface="Proxima Nova"/>
              </a:rPr>
              <a:t> starts by sharing what they </a:t>
            </a:r>
            <a:r>
              <a:rPr lang="en" sz="2400" u="sng">
                <a:solidFill>
                  <a:schemeClr val="dk1"/>
                </a:solidFill>
                <a:latin typeface="Proxima Nova"/>
                <a:ea typeface="Proxima Nova"/>
                <a:cs typeface="Proxima Nova"/>
                <a:sym typeface="Proxima Nova"/>
              </a:rPr>
              <a:t>noticed</a:t>
            </a:r>
            <a:r>
              <a:rPr lang="en" sz="2400">
                <a:solidFill>
                  <a:schemeClr val="dk1"/>
                </a:solidFill>
                <a:latin typeface="Proxima Nova"/>
                <a:ea typeface="Proxima Nova"/>
                <a:cs typeface="Proxima Nova"/>
                <a:sym typeface="Proxima Nova"/>
              </a:rPr>
              <a:t>, followed by </a:t>
            </a:r>
            <a:r>
              <a:rPr b="1" lang="en" sz="2400">
                <a:solidFill>
                  <a:schemeClr val="dk1"/>
                </a:solidFill>
                <a:latin typeface="Proxima Nova"/>
                <a:ea typeface="Proxima Nova"/>
                <a:cs typeface="Proxima Nova"/>
                <a:sym typeface="Proxima Nova"/>
              </a:rPr>
              <a:t>Person 2</a:t>
            </a:r>
            <a:r>
              <a:rPr lang="en" sz="2400">
                <a:solidFill>
                  <a:schemeClr val="dk1"/>
                </a:solidFill>
                <a:latin typeface="Proxima Nova"/>
                <a:ea typeface="Proxima Nova"/>
                <a:cs typeface="Proxima Nova"/>
                <a:sym typeface="Proxima Nova"/>
              </a:rPr>
              <a:t>, etc...</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b="1" lang="en" sz="2400">
                <a:solidFill>
                  <a:schemeClr val="dk1"/>
                </a:solidFill>
                <a:latin typeface="Proxima Nova"/>
                <a:ea typeface="Proxima Nova"/>
                <a:cs typeface="Proxima Nova"/>
                <a:sym typeface="Proxima Nova"/>
              </a:rPr>
              <a:t>Person 4</a:t>
            </a:r>
            <a:r>
              <a:rPr lang="en" sz="2400">
                <a:solidFill>
                  <a:schemeClr val="dk1"/>
                </a:solidFill>
                <a:latin typeface="Proxima Nova"/>
                <a:ea typeface="Proxima Nova"/>
                <a:cs typeface="Proxima Nova"/>
                <a:sym typeface="Proxima Nova"/>
              </a:rPr>
              <a:t> records the noticings for the group.</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After everyone has shared what they noticed, repeat for questions. </a:t>
            </a:r>
            <a:r>
              <a:rPr b="1" lang="en" sz="2400">
                <a:solidFill>
                  <a:schemeClr val="dk1"/>
                </a:solidFill>
                <a:latin typeface="Proxima Nova"/>
                <a:ea typeface="Proxima Nova"/>
                <a:cs typeface="Proxima Nova"/>
                <a:sym typeface="Proxima Nova"/>
              </a:rPr>
              <a:t>Person 3</a:t>
            </a:r>
            <a:r>
              <a:rPr lang="en" sz="2400">
                <a:solidFill>
                  <a:schemeClr val="dk1"/>
                </a:solidFill>
                <a:latin typeface="Proxima Nova"/>
                <a:ea typeface="Proxima Nova"/>
                <a:cs typeface="Proxima Nova"/>
                <a:sym typeface="Proxima Nova"/>
              </a:rPr>
              <a:t> records the questions for the group.</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rotWithShape="1">
          <a:blip r:embed="rId3">
            <a:alphaModFix/>
          </a:blip>
          <a:srcRect b="5246" l="14657" r="51435" t="28594"/>
          <a:stretch/>
        </p:blipFill>
        <p:spPr>
          <a:xfrm>
            <a:off x="692100" y="146813"/>
            <a:ext cx="7759800" cy="4849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aphicFrame>
        <p:nvGraphicFramePr>
          <p:cNvPr id="88" name="Google Shape;88;p18"/>
          <p:cNvGraphicFramePr/>
          <p:nvPr/>
        </p:nvGraphicFramePr>
        <p:xfrm>
          <a:off x="311250" y="793850"/>
          <a:ext cx="3000000" cy="3000000"/>
        </p:xfrm>
        <a:graphic>
          <a:graphicData uri="http://schemas.openxmlformats.org/drawingml/2006/table">
            <a:tbl>
              <a:tblPr>
                <a:noFill/>
                <a:tableStyleId>{791D3C46-E003-4432-8505-32080F5F85B0}</a:tableStyleId>
              </a:tblPr>
              <a:tblGrid>
                <a:gridCol w="571500"/>
                <a:gridCol w="914400"/>
                <a:gridCol w="1047750"/>
              </a:tblGrid>
              <a:tr h="1905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Year</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Coho Smolts</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Adult Coho</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2013</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228</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398</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2014</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728</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276</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2015</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3280</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153</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2016</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2302</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193</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2017</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3493</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218</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2018</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3742</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300</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2019</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6508</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240</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2020</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1009</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264</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2021</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2625</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260</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2022</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6219</a:t>
                      </a:r>
                      <a:endParaRPr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89" name="Google Shape;89;p18"/>
          <p:cNvSpPr txBox="1"/>
          <p:nvPr/>
        </p:nvSpPr>
        <p:spPr>
          <a:xfrm>
            <a:off x="277800" y="268275"/>
            <a:ext cx="6043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Merriweather"/>
                <a:ea typeface="Merriweather"/>
                <a:cs typeface="Merriweather"/>
                <a:sym typeface="Merriweather"/>
              </a:rPr>
              <a:t>Agency Creek Fish Counts</a:t>
            </a:r>
            <a:endParaRPr sz="1600">
              <a:latin typeface="Merriweather"/>
              <a:ea typeface="Merriweather"/>
              <a:cs typeface="Merriweather"/>
              <a:sym typeface="Merriweather"/>
            </a:endParaRPr>
          </a:p>
        </p:txBody>
      </p:sp>
      <p:pic>
        <p:nvPicPr>
          <p:cNvPr id="90" name="Google Shape;90;p18" title="Chart"/>
          <p:cNvPicPr preferRelativeResize="0"/>
          <p:nvPr/>
        </p:nvPicPr>
        <p:blipFill>
          <a:blip r:embed="rId3">
            <a:alphaModFix/>
          </a:blip>
          <a:stretch>
            <a:fillRect/>
          </a:stretch>
        </p:blipFill>
        <p:spPr>
          <a:xfrm>
            <a:off x="3217950" y="1033475"/>
            <a:ext cx="5623200" cy="3477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DAD6"/>
        </a:solidFill>
      </p:bgPr>
    </p:bg>
    <p:spTree>
      <p:nvGrpSpPr>
        <p:cNvPr id="94" name="Shape 94"/>
        <p:cNvGrpSpPr/>
        <p:nvPr/>
      </p:nvGrpSpPr>
      <p:grpSpPr>
        <a:xfrm>
          <a:off x="0" y="0"/>
          <a:ext cx="0" cy="0"/>
          <a:chOff x="0" y="0"/>
          <a:chExt cx="0" cy="0"/>
        </a:xfrm>
      </p:grpSpPr>
      <p:pic>
        <p:nvPicPr>
          <p:cNvPr id="95" name="Google Shape;95;p19"/>
          <p:cNvPicPr preferRelativeResize="0"/>
          <p:nvPr/>
        </p:nvPicPr>
        <p:blipFill rotWithShape="1">
          <a:blip r:embed="rId3">
            <a:alphaModFix amt="20000"/>
          </a:blip>
          <a:srcRect b="24675" l="3660" r="4831" t="17360"/>
          <a:stretch/>
        </p:blipFill>
        <p:spPr>
          <a:xfrm rot="-1267030">
            <a:off x="617301" y="769700"/>
            <a:ext cx="3638096" cy="2981300"/>
          </a:xfrm>
          <a:prstGeom prst="rect">
            <a:avLst/>
          </a:prstGeom>
          <a:noFill/>
          <a:ln>
            <a:noFill/>
          </a:ln>
        </p:spPr>
      </p:pic>
      <p:pic>
        <p:nvPicPr>
          <p:cNvPr id="96" name="Google Shape;96;p19"/>
          <p:cNvPicPr preferRelativeResize="0"/>
          <p:nvPr/>
        </p:nvPicPr>
        <p:blipFill rotWithShape="1">
          <a:blip r:embed="rId3">
            <a:alphaModFix amt="20000"/>
          </a:blip>
          <a:srcRect b="24675" l="3660" r="4831" t="17360"/>
          <a:stretch/>
        </p:blipFill>
        <p:spPr>
          <a:xfrm rot="605357">
            <a:off x="5069701" y="1653000"/>
            <a:ext cx="3638098" cy="2981301"/>
          </a:xfrm>
          <a:prstGeom prst="rect">
            <a:avLst/>
          </a:prstGeom>
          <a:noFill/>
          <a:ln>
            <a:noFill/>
          </a:ln>
        </p:spPr>
      </p:pic>
      <p:sp>
        <p:nvSpPr>
          <p:cNvPr id="97" name="Google Shape;97;p19"/>
          <p:cNvSpPr txBox="1"/>
          <p:nvPr>
            <p:ph type="title"/>
          </p:nvPr>
        </p:nvSpPr>
        <p:spPr>
          <a:xfrm>
            <a:off x="311700" y="501600"/>
            <a:ext cx="85206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000">
                <a:latin typeface="Merriweather"/>
                <a:ea typeface="Merriweather"/>
                <a:cs typeface="Merriweather"/>
                <a:sym typeface="Merriweather"/>
              </a:rPr>
              <a:t>What Did You Notice?</a:t>
            </a:r>
            <a:endParaRPr sz="3000">
              <a:latin typeface="Merriweather"/>
              <a:ea typeface="Merriweather"/>
              <a:cs typeface="Merriweather"/>
              <a:sym typeface="Merriweather"/>
            </a:endParaRPr>
          </a:p>
        </p:txBody>
      </p:sp>
      <p:sp>
        <p:nvSpPr>
          <p:cNvPr id="98" name="Google Shape;98;p19"/>
          <p:cNvSpPr txBox="1"/>
          <p:nvPr>
            <p:ph idx="1" type="body"/>
          </p:nvPr>
        </p:nvSpPr>
        <p:spPr>
          <a:xfrm>
            <a:off x="819150" y="1229700"/>
            <a:ext cx="7505700" cy="26841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dk1"/>
              </a:buClr>
              <a:buSzPts val="2400"/>
              <a:buChar char="●"/>
            </a:pPr>
            <a:r>
              <a:rPr b="1" lang="en" sz="2400">
                <a:solidFill>
                  <a:schemeClr val="dk1"/>
                </a:solidFill>
                <a:latin typeface="Proxima Nova"/>
                <a:ea typeface="Proxima Nova"/>
                <a:cs typeface="Proxima Nova"/>
                <a:sym typeface="Proxima Nova"/>
              </a:rPr>
              <a:t>Person 1</a:t>
            </a:r>
            <a:r>
              <a:rPr lang="en" sz="2400">
                <a:solidFill>
                  <a:schemeClr val="dk1"/>
                </a:solidFill>
                <a:latin typeface="Proxima Nova"/>
                <a:ea typeface="Proxima Nova"/>
                <a:cs typeface="Proxima Nova"/>
                <a:sym typeface="Proxima Nova"/>
              </a:rPr>
              <a:t> starts by sharing what they </a:t>
            </a:r>
            <a:r>
              <a:rPr lang="en" sz="2400" u="sng">
                <a:solidFill>
                  <a:schemeClr val="dk1"/>
                </a:solidFill>
                <a:latin typeface="Proxima Nova"/>
                <a:ea typeface="Proxima Nova"/>
                <a:cs typeface="Proxima Nova"/>
                <a:sym typeface="Proxima Nova"/>
              </a:rPr>
              <a:t>noticed</a:t>
            </a:r>
            <a:r>
              <a:rPr lang="en" sz="2400">
                <a:solidFill>
                  <a:schemeClr val="dk1"/>
                </a:solidFill>
                <a:latin typeface="Proxima Nova"/>
                <a:ea typeface="Proxima Nova"/>
                <a:cs typeface="Proxima Nova"/>
                <a:sym typeface="Proxima Nova"/>
              </a:rPr>
              <a:t>, followed by </a:t>
            </a:r>
            <a:r>
              <a:rPr b="1" lang="en" sz="2400">
                <a:solidFill>
                  <a:schemeClr val="dk1"/>
                </a:solidFill>
                <a:latin typeface="Proxima Nova"/>
                <a:ea typeface="Proxima Nova"/>
                <a:cs typeface="Proxima Nova"/>
                <a:sym typeface="Proxima Nova"/>
              </a:rPr>
              <a:t>Person 2</a:t>
            </a:r>
            <a:r>
              <a:rPr lang="en" sz="2400">
                <a:solidFill>
                  <a:schemeClr val="dk1"/>
                </a:solidFill>
                <a:latin typeface="Proxima Nova"/>
                <a:ea typeface="Proxima Nova"/>
                <a:cs typeface="Proxima Nova"/>
                <a:sym typeface="Proxima Nova"/>
              </a:rPr>
              <a:t>, etc...</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b="1" lang="en" sz="2400">
                <a:solidFill>
                  <a:schemeClr val="dk1"/>
                </a:solidFill>
                <a:latin typeface="Proxima Nova"/>
                <a:ea typeface="Proxima Nova"/>
                <a:cs typeface="Proxima Nova"/>
                <a:sym typeface="Proxima Nova"/>
              </a:rPr>
              <a:t>Person 4</a:t>
            </a:r>
            <a:r>
              <a:rPr lang="en" sz="2400">
                <a:solidFill>
                  <a:schemeClr val="dk1"/>
                </a:solidFill>
                <a:latin typeface="Proxima Nova"/>
                <a:ea typeface="Proxima Nova"/>
                <a:cs typeface="Proxima Nova"/>
                <a:sym typeface="Proxima Nova"/>
              </a:rPr>
              <a:t> records the noticings for the group.</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After everyone has shared what they noticed, repeat for questions. </a:t>
            </a:r>
            <a:r>
              <a:rPr b="1" lang="en" sz="2400">
                <a:solidFill>
                  <a:schemeClr val="dk1"/>
                </a:solidFill>
                <a:latin typeface="Proxima Nova"/>
                <a:ea typeface="Proxima Nova"/>
                <a:cs typeface="Proxima Nova"/>
                <a:sym typeface="Proxima Nova"/>
              </a:rPr>
              <a:t>Person 3</a:t>
            </a:r>
            <a:r>
              <a:rPr lang="en" sz="2400">
                <a:solidFill>
                  <a:schemeClr val="dk1"/>
                </a:solidFill>
                <a:latin typeface="Proxima Nova"/>
                <a:ea typeface="Proxima Nova"/>
                <a:cs typeface="Proxima Nova"/>
                <a:sym typeface="Proxima Nova"/>
              </a:rPr>
              <a:t> records the questions for the group.</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aphicFrame>
        <p:nvGraphicFramePr>
          <p:cNvPr id="103" name="Google Shape;103;p20"/>
          <p:cNvGraphicFramePr/>
          <p:nvPr/>
        </p:nvGraphicFramePr>
        <p:xfrm>
          <a:off x="319575" y="320225"/>
          <a:ext cx="3000000" cy="3000000"/>
        </p:xfrm>
        <a:graphic>
          <a:graphicData uri="http://schemas.openxmlformats.org/drawingml/2006/table">
            <a:tbl>
              <a:tblPr>
                <a:noFill/>
                <a:tableStyleId>{791D3C46-E003-4432-8505-32080F5F85B0}</a:tableStyleId>
              </a:tblPr>
              <a:tblGrid>
                <a:gridCol w="571500"/>
                <a:gridCol w="1619250"/>
              </a:tblGrid>
              <a:tr h="190500">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Year</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Degrees (Fahrenheit)</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2012</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66.3</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2013</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66</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2014</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68</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2015</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69.9</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2016</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67.1</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2017</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68.7</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2018</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68.3</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2019</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67</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2020</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64.8</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2021</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70.6</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2022</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104" name="Google Shape;104;p20" title="Chart"/>
          <p:cNvPicPr preferRelativeResize="0"/>
          <p:nvPr/>
        </p:nvPicPr>
        <p:blipFill>
          <a:blip r:embed="rId3">
            <a:alphaModFix/>
          </a:blip>
          <a:stretch>
            <a:fillRect/>
          </a:stretch>
        </p:blipFill>
        <p:spPr>
          <a:xfrm>
            <a:off x="2646000" y="615075"/>
            <a:ext cx="6328875" cy="39133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DAD6"/>
        </a:solidFill>
      </p:bgPr>
    </p:bg>
    <p:spTree>
      <p:nvGrpSpPr>
        <p:cNvPr id="108" name="Shape 108"/>
        <p:cNvGrpSpPr/>
        <p:nvPr/>
      </p:nvGrpSpPr>
      <p:grpSpPr>
        <a:xfrm>
          <a:off x="0" y="0"/>
          <a:ext cx="0" cy="0"/>
          <a:chOff x="0" y="0"/>
          <a:chExt cx="0" cy="0"/>
        </a:xfrm>
      </p:grpSpPr>
      <p:pic>
        <p:nvPicPr>
          <p:cNvPr id="109" name="Google Shape;109;p21"/>
          <p:cNvPicPr preferRelativeResize="0"/>
          <p:nvPr/>
        </p:nvPicPr>
        <p:blipFill rotWithShape="1">
          <a:blip r:embed="rId3">
            <a:alphaModFix amt="20000"/>
          </a:blip>
          <a:srcRect b="24675" l="3660" r="4831" t="17360"/>
          <a:stretch/>
        </p:blipFill>
        <p:spPr>
          <a:xfrm rot="-1267030">
            <a:off x="617301" y="769700"/>
            <a:ext cx="3638096" cy="2981300"/>
          </a:xfrm>
          <a:prstGeom prst="rect">
            <a:avLst/>
          </a:prstGeom>
          <a:noFill/>
          <a:ln>
            <a:noFill/>
          </a:ln>
        </p:spPr>
      </p:pic>
      <p:pic>
        <p:nvPicPr>
          <p:cNvPr id="110" name="Google Shape;110;p21"/>
          <p:cNvPicPr preferRelativeResize="0"/>
          <p:nvPr/>
        </p:nvPicPr>
        <p:blipFill rotWithShape="1">
          <a:blip r:embed="rId3">
            <a:alphaModFix amt="20000"/>
          </a:blip>
          <a:srcRect b="24675" l="3660" r="4831" t="17360"/>
          <a:stretch/>
        </p:blipFill>
        <p:spPr>
          <a:xfrm rot="605357">
            <a:off x="5069701" y="1653000"/>
            <a:ext cx="3638098" cy="2981301"/>
          </a:xfrm>
          <a:prstGeom prst="rect">
            <a:avLst/>
          </a:prstGeom>
          <a:noFill/>
          <a:ln>
            <a:noFill/>
          </a:ln>
        </p:spPr>
      </p:pic>
      <p:sp>
        <p:nvSpPr>
          <p:cNvPr id="111" name="Google Shape;111;p21"/>
          <p:cNvSpPr txBox="1"/>
          <p:nvPr>
            <p:ph type="title"/>
          </p:nvPr>
        </p:nvSpPr>
        <p:spPr>
          <a:xfrm>
            <a:off x="311700" y="501600"/>
            <a:ext cx="85206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000">
                <a:latin typeface="Merriweather"/>
                <a:ea typeface="Merriweather"/>
                <a:cs typeface="Merriweather"/>
                <a:sym typeface="Merriweather"/>
              </a:rPr>
              <a:t>What Did You Notice?</a:t>
            </a:r>
            <a:endParaRPr sz="3000">
              <a:latin typeface="Merriweather"/>
              <a:ea typeface="Merriweather"/>
              <a:cs typeface="Merriweather"/>
              <a:sym typeface="Merriweather"/>
            </a:endParaRPr>
          </a:p>
        </p:txBody>
      </p:sp>
      <p:sp>
        <p:nvSpPr>
          <p:cNvPr id="112" name="Google Shape;112;p21"/>
          <p:cNvSpPr txBox="1"/>
          <p:nvPr>
            <p:ph idx="1" type="body"/>
          </p:nvPr>
        </p:nvSpPr>
        <p:spPr>
          <a:xfrm>
            <a:off x="819150" y="1229700"/>
            <a:ext cx="7505700" cy="26841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dk1"/>
              </a:buClr>
              <a:buSzPts val="2400"/>
              <a:buChar char="●"/>
            </a:pPr>
            <a:r>
              <a:rPr b="1" lang="en" sz="2400">
                <a:solidFill>
                  <a:schemeClr val="dk1"/>
                </a:solidFill>
                <a:latin typeface="Proxima Nova"/>
                <a:ea typeface="Proxima Nova"/>
                <a:cs typeface="Proxima Nova"/>
                <a:sym typeface="Proxima Nova"/>
              </a:rPr>
              <a:t>Person 1</a:t>
            </a:r>
            <a:r>
              <a:rPr lang="en" sz="2400">
                <a:solidFill>
                  <a:schemeClr val="dk1"/>
                </a:solidFill>
                <a:latin typeface="Proxima Nova"/>
                <a:ea typeface="Proxima Nova"/>
                <a:cs typeface="Proxima Nova"/>
                <a:sym typeface="Proxima Nova"/>
              </a:rPr>
              <a:t> starts by sharing what they </a:t>
            </a:r>
            <a:r>
              <a:rPr lang="en" sz="2400" u="sng">
                <a:solidFill>
                  <a:schemeClr val="dk1"/>
                </a:solidFill>
                <a:latin typeface="Proxima Nova"/>
                <a:ea typeface="Proxima Nova"/>
                <a:cs typeface="Proxima Nova"/>
                <a:sym typeface="Proxima Nova"/>
              </a:rPr>
              <a:t>noticed</a:t>
            </a:r>
            <a:r>
              <a:rPr lang="en" sz="2400">
                <a:solidFill>
                  <a:schemeClr val="dk1"/>
                </a:solidFill>
                <a:latin typeface="Proxima Nova"/>
                <a:ea typeface="Proxima Nova"/>
                <a:cs typeface="Proxima Nova"/>
                <a:sym typeface="Proxima Nova"/>
              </a:rPr>
              <a:t>, followed by </a:t>
            </a:r>
            <a:r>
              <a:rPr b="1" lang="en" sz="2400">
                <a:solidFill>
                  <a:schemeClr val="dk1"/>
                </a:solidFill>
                <a:latin typeface="Proxima Nova"/>
                <a:ea typeface="Proxima Nova"/>
                <a:cs typeface="Proxima Nova"/>
                <a:sym typeface="Proxima Nova"/>
              </a:rPr>
              <a:t>Person 2</a:t>
            </a:r>
            <a:r>
              <a:rPr lang="en" sz="2400">
                <a:solidFill>
                  <a:schemeClr val="dk1"/>
                </a:solidFill>
                <a:latin typeface="Proxima Nova"/>
                <a:ea typeface="Proxima Nova"/>
                <a:cs typeface="Proxima Nova"/>
                <a:sym typeface="Proxima Nova"/>
              </a:rPr>
              <a:t>, etc...</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b="1" lang="en" sz="2400">
                <a:solidFill>
                  <a:schemeClr val="dk1"/>
                </a:solidFill>
                <a:latin typeface="Proxima Nova"/>
                <a:ea typeface="Proxima Nova"/>
                <a:cs typeface="Proxima Nova"/>
                <a:sym typeface="Proxima Nova"/>
              </a:rPr>
              <a:t>Person 4</a:t>
            </a:r>
            <a:r>
              <a:rPr lang="en" sz="2400">
                <a:solidFill>
                  <a:schemeClr val="dk1"/>
                </a:solidFill>
                <a:latin typeface="Proxima Nova"/>
                <a:ea typeface="Proxima Nova"/>
                <a:cs typeface="Proxima Nova"/>
                <a:sym typeface="Proxima Nova"/>
              </a:rPr>
              <a:t> records the noticings for the group.</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After everyone has shared what they noticed, repeat for questions. </a:t>
            </a:r>
            <a:r>
              <a:rPr b="1" lang="en" sz="2400">
                <a:solidFill>
                  <a:schemeClr val="dk1"/>
                </a:solidFill>
                <a:latin typeface="Proxima Nova"/>
                <a:ea typeface="Proxima Nova"/>
                <a:cs typeface="Proxima Nova"/>
                <a:sym typeface="Proxima Nova"/>
              </a:rPr>
              <a:t>Person 3</a:t>
            </a:r>
            <a:r>
              <a:rPr lang="en" sz="2400">
                <a:solidFill>
                  <a:schemeClr val="dk1"/>
                </a:solidFill>
                <a:latin typeface="Proxima Nova"/>
                <a:ea typeface="Proxima Nova"/>
                <a:cs typeface="Proxima Nova"/>
                <a:sym typeface="Proxima Nova"/>
              </a:rPr>
              <a:t> records the questions for the group.</a:t>
            </a:r>
            <a:endParaRPr sz="2400">
              <a:solidFill>
                <a:schemeClr val="dk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