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Lexend Tera"/>
      <p:regular r:id="rId12"/>
      <p:bold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LexendTera-bold.fntdata"/><Relationship Id="rId12" Type="http://schemas.openxmlformats.org/officeDocument/2006/relationships/font" Target="fonts/LexendTera-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4248fa00b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4248fa00b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4248fa00bf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4248fa00bf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4248fa00b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4248fa00b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4248fa00b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4248fa00b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4248fa00bf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4248fa00b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85200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opb.org/news/series/chemawa/indian-school-oregon-finance-history-board-futur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chemawa.bie.edu/history.html#:~:text=Chemawa%20History,operation%20on%20the%20East%20Coast" TargetMode="External"/><Relationship Id="rId4" Type="http://schemas.openxmlformats.org/officeDocument/2006/relationships/hyperlink" Target="https://www.oregonencyclopedia.org/articles/chemawa_indian_boarding_school/#.YuxQknbMK7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a:solidFill>
            <a:schemeClr val="lt1"/>
          </a:solidFill>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Lexend Tera"/>
                <a:ea typeface="Lexend Tera"/>
                <a:cs typeface="Lexend Tera"/>
                <a:sym typeface="Lexend Tera"/>
              </a:rPr>
              <a:t>CHEMAWA INDIAN SCHOOL</a:t>
            </a:r>
            <a:endParaRPr>
              <a:latin typeface="Lexend Tera"/>
              <a:ea typeface="Lexend Tera"/>
              <a:cs typeface="Lexend Tera"/>
              <a:sym typeface="Lexend Tera"/>
            </a:endParaRPr>
          </a:p>
        </p:txBody>
      </p:sp>
      <p:sp>
        <p:nvSpPr>
          <p:cNvPr id="55" name="Google Shape;55;p13"/>
          <p:cNvSpPr txBox="1"/>
          <p:nvPr>
            <p:ph idx="1" type="subTitle"/>
          </p:nvPr>
        </p:nvSpPr>
        <p:spPr>
          <a:xfrm>
            <a:off x="311700" y="2834125"/>
            <a:ext cx="8520600" cy="792600"/>
          </a:xfrm>
          <a:prstGeom prst="rect">
            <a:avLst/>
          </a:prstGeom>
          <a:solidFill>
            <a:schemeClr val="lt1"/>
          </a:solidFill>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latin typeface="Oswald"/>
                <a:ea typeface="Oswald"/>
                <a:cs typeface="Oswald"/>
                <a:sym typeface="Oswald"/>
              </a:rPr>
              <a:t>History</a:t>
            </a:r>
            <a:r>
              <a:rPr lang="en">
                <a:solidFill>
                  <a:schemeClr val="dk1"/>
                </a:solidFill>
                <a:latin typeface="Oswald"/>
                <a:ea typeface="Oswald"/>
                <a:cs typeface="Oswald"/>
                <a:sym typeface="Oswald"/>
              </a:rPr>
              <a:t> &amp; Images</a:t>
            </a:r>
            <a:endParaRPr>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a:off x="1343863" y="-9"/>
            <a:ext cx="6456276" cy="5143500"/>
          </a:xfrm>
          <a:prstGeom prst="rect">
            <a:avLst/>
          </a:prstGeom>
          <a:noFill/>
          <a:ln cap="flat" cmpd="sng" w="38100">
            <a:solidFill>
              <a:schemeClr val="lt1"/>
            </a:solidFill>
            <a:prstDash val="solid"/>
            <a:round/>
            <a:headEnd len="sm" w="sm" type="none"/>
            <a:tailEnd len="sm" w="sm"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1424288" y="0"/>
            <a:ext cx="6295431" cy="5143500"/>
          </a:xfrm>
          <a:prstGeom prst="rect">
            <a:avLst/>
          </a:prstGeom>
          <a:noFill/>
          <a:ln cap="flat" cmpd="sng" w="38100">
            <a:solidFill>
              <a:schemeClr val="lt1"/>
            </a:solidFill>
            <a:prstDash val="solid"/>
            <a:round/>
            <a:headEnd len="sm" w="sm" type="none"/>
            <a:tailEnd len="sm" w="sm"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a:solidFill>
            <a:schemeClr val="lt1"/>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Lexend Tera"/>
                <a:ea typeface="Lexend Tera"/>
                <a:cs typeface="Lexend Tera"/>
                <a:sym typeface="Lexend Tera"/>
              </a:rPr>
              <a:t>HISTORY</a:t>
            </a:r>
            <a:endParaRPr>
              <a:latin typeface="Lexend Tera"/>
              <a:ea typeface="Lexend Tera"/>
              <a:cs typeface="Lexend Tera"/>
              <a:sym typeface="Lexend Tera"/>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lt1"/>
                </a:solidFill>
              </a:rPr>
              <a:t>Step One</a:t>
            </a:r>
            <a:r>
              <a:rPr lang="en">
                <a:solidFill>
                  <a:schemeClr val="lt1"/>
                </a:solidFill>
              </a:rPr>
              <a:t>: Read Aloud</a:t>
            </a:r>
            <a:endParaRPr>
              <a:solidFill>
                <a:schemeClr val="lt1"/>
              </a:solidFill>
            </a:endParaRPr>
          </a:p>
          <a:p>
            <a:pPr indent="0" lvl="0" marL="0" rtl="0" algn="l">
              <a:spcBef>
                <a:spcPts val="1200"/>
              </a:spcBef>
              <a:spcAft>
                <a:spcPts val="1200"/>
              </a:spcAft>
              <a:buNone/>
            </a:pPr>
            <a:r>
              <a:rPr lang="en">
                <a:solidFill>
                  <a:schemeClr val="lt1"/>
                </a:solidFill>
              </a:rPr>
              <a:t>“Chemawa Indian School opened in 1880 in Forest Grove as part of the federal government’s efforts to forcibly assimilate Native American youth. The school moved five years later. The school moved to Salem thanks in no small part to the labor of American Indian students. They earned money growing produce, making shoes and picking hops.”</a:t>
            </a:r>
            <a:endParaRPr>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ph type="title"/>
          </p:nvPr>
        </p:nvSpPr>
        <p:spPr>
          <a:xfrm>
            <a:off x="311700" y="445025"/>
            <a:ext cx="8520600" cy="572700"/>
          </a:xfrm>
          <a:prstGeom prst="rect">
            <a:avLst/>
          </a:prstGeom>
          <a:solidFill>
            <a:schemeClr val="lt1"/>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Lexend Tera"/>
                <a:ea typeface="Lexend Tera"/>
                <a:cs typeface="Lexend Tera"/>
                <a:sym typeface="Lexend Tera"/>
              </a:rPr>
              <a:t>HISTORY</a:t>
            </a:r>
            <a:endParaRPr>
              <a:latin typeface="Lexend Tera"/>
              <a:ea typeface="Lexend Tera"/>
              <a:cs typeface="Lexend Tera"/>
              <a:sym typeface="Lexend Tera"/>
            </a:endParaRPr>
          </a:p>
        </p:txBody>
      </p:sp>
      <p:sp>
        <p:nvSpPr>
          <p:cNvPr id="77" name="Google Shape;77;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lt1"/>
                </a:solidFill>
              </a:rPr>
              <a:t>Step Two</a:t>
            </a:r>
            <a:r>
              <a:rPr lang="en">
                <a:solidFill>
                  <a:schemeClr val="lt1"/>
                </a:solidFill>
              </a:rPr>
              <a:t>: Listen</a:t>
            </a:r>
            <a:endParaRPr>
              <a:solidFill>
                <a:schemeClr val="lt1"/>
              </a:solidFill>
            </a:endParaRPr>
          </a:p>
          <a:p>
            <a:pPr indent="0" lvl="0" marL="0" rtl="0" algn="l">
              <a:spcBef>
                <a:spcPts val="1200"/>
              </a:spcBef>
              <a:spcAft>
                <a:spcPts val="0"/>
              </a:spcAft>
              <a:buNone/>
            </a:pPr>
            <a:r>
              <a:rPr lang="en">
                <a:solidFill>
                  <a:schemeClr val="lt1"/>
                </a:solidFill>
              </a:rPr>
              <a:t>Follow the link below - </a:t>
            </a:r>
            <a:endParaRPr>
              <a:solidFill>
                <a:schemeClr val="lt1"/>
              </a:solidFill>
            </a:endParaRPr>
          </a:p>
          <a:p>
            <a:pPr indent="0" lvl="0" marL="0" rtl="0" algn="l">
              <a:spcBef>
                <a:spcPts val="1200"/>
              </a:spcBef>
              <a:spcAft>
                <a:spcPts val="0"/>
              </a:spcAft>
              <a:buNone/>
            </a:pPr>
            <a:r>
              <a:rPr lang="en" u="sng">
                <a:solidFill>
                  <a:schemeClr val="hlink"/>
                </a:solidFill>
                <a:hlinkClick r:id="rId3"/>
              </a:rPr>
              <a:t>https://www.opb.org/news/series/chemawa/indian-school-oregon-finance-history-board-future/</a:t>
            </a:r>
            <a:r>
              <a:rPr lang="en">
                <a:solidFill>
                  <a:schemeClr val="lt1"/>
                </a:solidFill>
              </a:rPr>
              <a:t> </a:t>
            </a:r>
            <a:endParaRPr>
              <a:solidFill>
                <a:schemeClr val="lt1"/>
              </a:solidFill>
            </a:endParaRPr>
          </a:p>
          <a:p>
            <a:pPr indent="0" lvl="0" marL="0" rtl="0" algn="l">
              <a:spcBef>
                <a:spcPts val="1200"/>
              </a:spcBef>
              <a:spcAft>
                <a:spcPts val="0"/>
              </a:spcAft>
              <a:buNone/>
            </a:pPr>
            <a:r>
              <a:t/>
            </a:r>
            <a:endParaRPr>
              <a:solidFill>
                <a:schemeClr val="lt1"/>
              </a:solidFill>
            </a:endParaRPr>
          </a:p>
          <a:p>
            <a:pPr indent="0" lvl="0" marL="0" rtl="0" algn="l">
              <a:spcBef>
                <a:spcPts val="1200"/>
              </a:spcBef>
              <a:spcAft>
                <a:spcPts val="1200"/>
              </a:spcAft>
              <a:buNone/>
            </a:pPr>
            <a:r>
              <a:rPr lang="en">
                <a:solidFill>
                  <a:schemeClr val="lt1"/>
                </a:solidFill>
              </a:rPr>
              <a:t>Listen to the audio recording at the top of the page. (Approximately 6 mins)</a:t>
            </a:r>
            <a:endParaRPr>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8"/>
          <p:cNvSpPr txBox="1"/>
          <p:nvPr>
            <p:ph type="title"/>
          </p:nvPr>
        </p:nvSpPr>
        <p:spPr>
          <a:xfrm>
            <a:off x="311700" y="445025"/>
            <a:ext cx="8520600" cy="572700"/>
          </a:xfrm>
          <a:prstGeom prst="rect">
            <a:avLst/>
          </a:prstGeom>
          <a:solidFill>
            <a:schemeClr val="lt1"/>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Lexend Tera"/>
                <a:ea typeface="Lexend Tera"/>
                <a:cs typeface="Lexend Tera"/>
                <a:sym typeface="Lexend Tera"/>
              </a:rPr>
              <a:t>HISTORY</a:t>
            </a:r>
            <a:endParaRPr>
              <a:latin typeface="Lexend Tera"/>
              <a:ea typeface="Lexend Tera"/>
              <a:cs typeface="Lexend Tera"/>
              <a:sym typeface="Lexend Tera"/>
            </a:endParaRPr>
          </a:p>
        </p:txBody>
      </p:sp>
      <p:sp>
        <p:nvSpPr>
          <p:cNvPr id="83" name="Google Shape;83;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solidFill>
                  <a:schemeClr val="lt1"/>
                </a:solidFill>
              </a:rPr>
              <a:t>Step Three</a:t>
            </a:r>
            <a:r>
              <a:rPr lang="en">
                <a:solidFill>
                  <a:schemeClr val="lt1"/>
                </a:solidFill>
              </a:rPr>
              <a:t>: Research</a:t>
            </a:r>
            <a:endParaRPr>
              <a:solidFill>
                <a:schemeClr val="lt1"/>
              </a:solidFill>
            </a:endParaRPr>
          </a:p>
          <a:p>
            <a:pPr indent="0" lvl="0" marL="0" rtl="0" algn="l">
              <a:spcBef>
                <a:spcPts val="1200"/>
              </a:spcBef>
              <a:spcAft>
                <a:spcPts val="0"/>
              </a:spcAft>
              <a:buNone/>
            </a:pPr>
            <a:r>
              <a:rPr lang="en">
                <a:solidFill>
                  <a:schemeClr val="lt1"/>
                </a:solidFill>
              </a:rPr>
              <a:t>Using the two information sources listed below - read about the history of Chemawa Indian School. </a:t>
            </a:r>
            <a:endParaRPr>
              <a:solidFill>
                <a:schemeClr val="lt1"/>
              </a:solidFill>
            </a:endParaRPr>
          </a:p>
          <a:p>
            <a:pPr indent="0" lvl="0" marL="0" rtl="0" algn="l">
              <a:spcBef>
                <a:spcPts val="1200"/>
              </a:spcBef>
              <a:spcAft>
                <a:spcPts val="0"/>
              </a:spcAft>
              <a:buNone/>
            </a:pPr>
            <a:r>
              <a:rPr i="1" lang="en">
                <a:solidFill>
                  <a:schemeClr val="lt1"/>
                </a:solidFill>
              </a:rPr>
              <a:t>Think about the stories both articles tell. How are they similar? How are they different?</a:t>
            </a:r>
            <a:endParaRPr i="1">
              <a:solidFill>
                <a:schemeClr val="lt1"/>
              </a:solidFill>
            </a:endParaRPr>
          </a:p>
          <a:p>
            <a:pPr indent="0" lvl="0" marL="0" rtl="0" algn="l">
              <a:spcBef>
                <a:spcPts val="1200"/>
              </a:spcBef>
              <a:spcAft>
                <a:spcPts val="0"/>
              </a:spcAft>
              <a:buNone/>
            </a:pPr>
            <a:r>
              <a:rPr lang="en">
                <a:solidFill>
                  <a:schemeClr val="lt1"/>
                </a:solidFill>
              </a:rPr>
              <a:t>Source One: </a:t>
            </a:r>
            <a:r>
              <a:rPr lang="en" sz="1500" u="sng">
                <a:solidFill>
                  <a:schemeClr val="hlink"/>
                </a:solidFill>
                <a:hlinkClick r:id="rId3"/>
              </a:rPr>
              <a:t>https://chemawa.bie.edu/history.html#:~:text=Chemawa%20History,operation%20on%20the%20East%20Coast</a:t>
            </a:r>
            <a:r>
              <a:rPr lang="en" sz="1500">
                <a:solidFill>
                  <a:schemeClr val="lt1"/>
                </a:solidFill>
              </a:rPr>
              <a:t> </a:t>
            </a:r>
            <a:endParaRPr sz="1500">
              <a:solidFill>
                <a:schemeClr val="lt1"/>
              </a:solidFill>
            </a:endParaRPr>
          </a:p>
          <a:p>
            <a:pPr indent="0" lvl="0" marL="0" rtl="0" algn="l">
              <a:spcBef>
                <a:spcPts val="1200"/>
              </a:spcBef>
              <a:spcAft>
                <a:spcPts val="1200"/>
              </a:spcAft>
              <a:buNone/>
            </a:pPr>
            <a:r>
              <a:rPr lang="en">
                <a:solidFill>
                  <a:schemeClr val="lt1"/>
                </a:solidFill>
              </a:rPr>
              <a:t>Source Two: </a:t>
            </a:r>
            <a:r>
              <a:rPr lang="en" sz="1500" u="sng">
                <a:solidFill>
                  <a:schemeClr val="hlink"/>
                </a:solidFill>
                <a:hlinkClick r:id="rId4"/>
              </a:rPr>
              <a:t>https://www.oregonencyclopedia.org/articles/chemawa_indian_boarding_school/#.YuxQknbMK70</a:t>
            </a:r>
            <a:r>
              <a:rPr lang="en" sz="1500">
                <a:solidFill>
                  <a:schemeClr val="lt1"/>
                </a:solidFill>
              </a:rPr>
              <a:t> </a:t>
            </a:r>
            <a:endParaRPr sz="15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