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1F0969-0120-4AF8-96D0-75C4F5CC8AD3}">
  <a:tblStyle styleId="{AB1F0969-0120-4AF8-96D0-75C4F5CC8A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kHt2SHWIi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b012ef00a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ab012ef00a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table to students. Ask them if they notice anything. Two of the tribes were never terminated. What do they notice about them and those tribes reservations. Explain to students that restoration policy doesn’t include restoring reservation land. Grand Ronde and Siletz were two of the tribes who were able to secure and re-establish small reservations as part of their restoration act that was passed by Congress.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977e3c7ba_0_3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977e3c7ba_0_3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to students that today the tribe now provides for itself and provides health care and education </a:t>
            </a:r>
            <a:r>
              <a:rPr lang="en"/>
              <a:t>opportunity</a:t>
            </a:r>
            <a:r>
              <a:rPr lang="en"/>
              <a:t> for tribal members. The tribe now owes Spirit Mountain Casino and has a tribal court, health and wellness clinic, education department, police department and offers housing.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b012ef0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ab012ef0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977e3c7ba_0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977e3c7ba_0_1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what they think it means to be a nation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977e3c7ba_0_2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977e3c7ba_0_2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out that each of these logos represents a tribal nation in Oregon. Explain to students that each one of the tribes is a nation and has a government to government relationship with the state of Oregon and the federal government and that this is key when differentiating Native Americans from other groups of people in the United States.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977e3c7ba_0_4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977e3c7ba_0_4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for 4 students to volunteer. Give each student a section of the read aloud of Termination and Restoration. Ask volunteer number 1 to read section number 1 out loud to the class.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977e3c7ba_0_4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a977e3c7ba_0_4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 number 2 to read section number 2 out loud to the class.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977e3c7ba_0_2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977e3c7ba_0_2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volunteer number 3 to read section number 3 to the class. Afterwards, explain to students that being terminated meant that the federal government no longer recognized the tribe or people as being Indian. It also meant that all of the reservation land was taken away and didn’t exist anymore. Any of the programs and help that the government was giving to tribal people all went away too. Tribal members no longer had access to education or health care.  If a tribal member couldn’t buy the land their house was on on the reservation then they had to move and find new housing and employment somewhere else. Ask students </a:t>
            </a:r>
            <a:r>
              <a:rPr lang="en"/>
              <a:t>what</a:t>
            </a:r>
            <a:r>
              <a:rPr lang="en"/>
              <a:t> they think happened to the land. Explain to students that the government sold off the land and made money off of it. Many indian people were treated poorly during this time. Some families were denied jobs and housing because they were Indian.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977e3c7ba_0_2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977e3c7ba_0_2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977e3c7ba_0_3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977e3c7ba_0_3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to students that restoration means being recognized by the federal government and restored back to its </a:t>
            </a:r>
            <a:r>
              <a:rPr lang="en"/>
              <a:t>original</a:t>
            </a:r>
            <a:r>
              <a:rPr lang="en"/>
              <a:t> state.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 video that talks about restoration </a:t>
            </a:r>
            <a:r>
              <a:rPr lang="en" u="sng">
                <a:solidFill>
                  <a:schemeClr val="hlink"/>
                </a:solidFill>
                <a:hlinkClick r:id="rId2"/>
              </a:rPr>
              <a:t>https://www.youtube.com/watch?v=ykHt2SHWIi8</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 tribe to seek restoration there are things a tribe must do first:</a:t>
            </a:r>
            <a:endParaRPr/>
          </a:p>
          <a:p>
            <a:pPr indent="0" lvl="0" marL="0" rtl="0" algn="l">
              <a:spcBef>
                <a:spcPts val="0"/>
              </a:spcBef>
              <a:spcAft>
                <a:spcPts val="0"/>
              </a:spcAft>
              <a:buNone/>
            </a:pPr>
            <a:r>
              <a:rPr lang="en"/>
              <a:t>Get a consensus from members that they want restoration.</a:t>
            </a:r>
            <a:endParaRPr/>
          </a:p>
          <a:p>
            <a:pPr indent="0" lvl="0" marL="0" rtl="0" algn="l">
              <a:spcBef>
                <a:spcPts val="0"/>
              </a:spcBef>
              <a:spcAft>
                <a:spcPts val="0"/>
              </a:spcAft>
              <a:buNone/>
            </a:pPr>
            <a:r>
              <a:rPr lang="en"/>
              <a:t>Gain support from tribes, other tribal organizations, churches and local and state government officials.</a:t>
            </a:r>
            <a:endParaRPr/>
          </a:p>
          <a:p>
            <a:pPr indent="0" lvl="0" marL="0" rtl="0" algn="l">
              <a:spcBef>
                <a:spcPts val="0"/>
              </a:spcBef>
              <a:spcAft>
                <a:spcPts val="0"/>
              </a:spcAft>
              <a:buNone/>
            </a:pPr>
            <a:r>
              <a:rPr lang="en"/>
              <a:t>Show </a:t>
            </a:r>
            <a:r>
              <a:rPr lang="en"/>
              <a:t>proof</a:t>
            </a:r>
            <a:r>
              <a:rPr lang="en"/>
              <a:t> that the tribe maintained its identity.</a:t>
            </a:r>
            <a:endParaRPr/>
          </a:p>
          <a:p>
            <a:pPr indent="0" lvl="0" marL="0" rtl="0" algn="l">
              <a:spcBef>
                <a:spcPts val="0"/>
              </a:spcBef>
              <a:spcAft>
                <a:spcPts val="0"/>
              </a:spcAft>
              <a:buNone/>
            </a:pPr>
            <a:r>
              <a:rPr lang="en"/>
              <a:t>Write a bill for restoration.</a:t>
            </a:r>
            <a:endParaRPr/>
          </a:p>
          <a:p>
            <a:pPr indent="0" lvl="0" marL="0" rtl="0" algn="l">
              <a:spcBef>
                <a:spcPts val="0"/>
              </a:spcBef>
              <a:spcAft>
                <a:spcPts val="0"/>
              </a:spcAft>
              <a:buNone/>
            </a:pPr>
            <a:r>
              <a:rPr lang="en"/>
              <a:t>Find a congressman to introduce the bill.</a:t>
            </a:r>
            <a:endParaRPr/>
          </a:p>
          <a:p>
            <a:pPr indent="0" lvl="0" marL="0" rtl="0" algn="l">
              <a:spcBef>
                <a:spcPts val="0"/>
              </a:spcBef>
              <a:spcAft>
                <a:spcPts val="0"/>
              </a:spcAft>
              <a:buNone/>
            </a:pPr>
            <a:r>
              <a:rPr lang="en"/>
              <a:t>Lobby for the bill.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977e3c7ba_0_3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977e3c7ba_0_3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Elders fundraised through bake sells and sold baskets and other handmade goods to help raise money for elders to travel back and forth to DC to testify and support the bill. After the tribe was terminated the only land they had left was a 1 acre </a:t>
            </a:r>
            <a:r>
              <a:rPr lang="en"/>
              <a:t>cemetery</a:t>
            </a:r>
            <a:r>
              <a:rPr lang="en"/>
              <a:t> and that is </a:t>
            </a:r>
            <a:r>
              <a:rPr lang="en"/>
              <a:t>where</a:t>
            </a:r>
            <a:r>
              <a:rPr lang="en"/>
              <a:t> they would gather and meet to make a plan.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88425" y="636500"/>
            <a:ext cx="2789700" cy="57900"/>
          </a:xfrm>
          <a:prstGeom prst="rect">
            <a:avLst/>
          </a:prstGeom>
          <a:solidFill>
            <a:srgbClr val="0D4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08775" y="770525"/>
            <a:ext cx="2866800" cy="3753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56" name="Google Shape;56;p13"/>
          <p:cNvSpPr txBox="1"/>
          <p:nvPr>
            <p:ph idx="1" type="body"/>
          </p:nvPr>
        </p:nvSpPr>
        <p:spPr>
          <a:xfrm>
            <a:off x="4022850" y="770525"/>
            <a:ext cx="4919400" cy="3811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9">
    <p:bg>
      <p:bgPr>
        <a:solidFill>
          <a:srgbClr val="2D3142"/>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1570975" y="1383750"/>
            <a:ext cx="5976000" cy="2376000"/>
          </a:xfrm>
          <a:prstGeom prst="rect">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1446600" y="1714900"/>
            <a:ext cx="6250800" cy="1713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1885050" y="1960550"/>
            <a:ext cx="5373900" cy="12885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2D7EE"/>
              </a:buClr>
              <a:buSzPts val="3000"/>
              <a:buNone/>
              <a:defRPr b="1" sz="3000">
                <a:solidFill>
                  <a:srgbClr val="F2D7EE"/>
                </a:solidFill>
              </a:defRPr>
            </a:lvl1pPr>
            <a:lvl2pPr lvl="1" algn="ctr">
              <a:lnSpc>
                <a:spcPct val="100000"/>
              </a:lnSpc>
              <a:spcBef>
                <a:spcPts val="0"/>
              </a:spcBef>
              <a:spcAft>
                <a:spcPts val="0"/>
              </a:spcAft>
              <a:buClr>
                <a:srgbClr val="F2D7EE"/>
              </a:buClr>
              <a:buSzPts val="3000"/>
              <a:buNone/>
              <a:defRPr b="1" sz="3000">
                <a:solidFill>
                  <a:srgbClr val="F2D7EE"/>
                </a:solidFill>
              </a:defRPr>
            </a:lvl2pPr>
            <a:lvl3pPr lvl="2" algn="ctr">
              <a:lnSpc>
                <a:spcPct val="100000"/>
              </a:lnSpc>
              <a:spcBef>
                <a:spcPts val="0"/>
              </a:spcBef>
              <a:spcAft>
                <a:spcPts val="0"/>
              </a:spcAft>
              <a:buClr>
                <a:srgbClr val="F2D7EE"/>
              </a:buClr>
              <a:buSzPts val="3000"/>
              <a:buNone/>
              <a:defRPr b="1" sz="3000">
                <a:solidFill>
                  <a:srgbClr val="F2D7EE"/>
                </a:solidFill>
              </a:defRPr>
            </a:lvl3pPr>
            <a:lvl4pPr lvl="3" algn="ctr">
              <a:lnSpc>
                <a:spcPct val="100000"/>
              </a:lnSpc>
              <a:spcBef>
                <a:spcPts val="0"/>
              </a:spcBef>
              <a:spcAft>
                <a:spcPts val="0"/>
              </a:spcAft>
              <a:buClr>
                <a:srgbClr val="F2D7EE"/>
              </a:buClr>
              <a:buSzPts val="3000"/>
              <a:buNone/>
              <a:defRPr b="1" sz="3000">
                <a:solidFill>
                  <a:srgbClr val="F2D7EE"/>
                </a:solidFill>
              </a:defRPr>
            </a:lvl4pPr>
            <a:lvl5pPr lvl="4" algn="ctr">
              <a:lnSpc>
                <a:spcPct val="100000"/>
              </a:lnSpc>
              <a:spcBef>
                <a:spcPts val="0"/>
              </a:spcBef>
              <a:spcAft>
                <a:spcPts val="0"/>
              </a:spcAft>
              <a:buClr>
                <a:srgbClr val="F2D7EE"/>
              </a:buClr>
              <a:buSzPts val="3000"/>
              <a:buNone/>
              <a:defRPr b="1" sz="3000">
                <a:solidFill>
                  <a:srgbClr val="F2D7EE"/>
                </a:solidFill>
              </a:defRPr>
            </a:lvl5pPr>
            <a:lvl6pPr lvl="5" algn="ctr">
              <a:lnSpc>
                <a:spcPct val="100000"/>
              </a:lnSpc>
              <a:spcBef>
                <a:spcPts val="0"/>
              </a:spcBef>
              <a:spcAft>
                <a:spcPts val="0"/>
              </a:spcAft>
              <a:buClr>
                <a:srgbClr val="F2D7EE"/>
              </a:buClr>
              <a:buSzPts val="3000"/>
              <a:buNone/>
              <a:defRPr b="1" sz="3000">
                <a:solidFill>
                  <a:srgbClr val="F2D7EE"/>
                </a:solidFill>
              </a:defRPr>
            </a:lvl6pPr>
            <a:lvl7pPr lvl="6" algn="ctr">
              <a:lnSpc>
                <a:spcPct val="100000"/>
              </a:lnSpc>
              <a:spcBef>
                <a:spcPts val="0"/>
              </a:spcBef>
              <a:spcAft>
                <a:spcPts val="0"/>
              </a:spcAft>
              <a:buClr>
                <a:srgbClr val="F2D7EE"/>
              </a:buClr>
              <a:buSzPts val="3000"/>
              <a:buNone/>
              <a:defRPr b="1" sz="3000">
                <a:solidFill>
                  <a:srgbClr val="F2D7EE"/>
                </a:solidFill>
              </a:defRPr>
            </a:lvl7pPr>
            <a:lvl8pPr lvl="7" algn="ctr">
              <a:lnSpc>
                <a:spcPct val="100000"/>
              </a:lnSpc>
              <a:spcBef>
                <a:spcPts val="0"/>
              </a:spcBef>
              <a:spcAft>
                <a:spcPts val="0"/>
              </a:spcAft>
              <a:buClr>
                <a:srgbClr val="F2D7EE"/>
              </a:buClr>
              <a:buSzPts val="3000"/>
              <a:buNone/>
              <a:defRPr b="1" sz="3000">
                <a:solidFill>
                  <a:srgbClr val="F2D7EE"/>
                </a:solidFill>
              </a:defRPr>
            </a:lvl8pPr>
            <a:lvl9pPr lvl="8" algn="ctr">
              <a:lnSpc>
                <a:spcPct val="100000"/>
              </a:lnSpc>
              <a:spcBef>
                <a:spcPts val="0"/>
              </a:spcBef>
              <a:spcAft>
                <a:spcPts val="0"/>
              </a:spcAft>
              <a:buClr>
                <a:srgbClr val="F2D7EE"/>
              </a:buClr>
              <a:buSzPts val="3000"/>
              <a:buNone/>
              <a:defRPr b="1" sz="3000">
                <a:solidFill>
                  <a:srgbClr val="F2D7EE"/>
                </a:solidFill>
              </a:defRPr>
            </a:lvl9pPr>
          </a:lstStyle>
          <a:p/>
        </p:txBody>
      </p:sp>
      <p:sp>
        <p:nvSpPr>
          <p:cNvPr id="66" name="Google Shape;66;p1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0">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16"/>
          <p:cNvCxnSpPr/>
          <p:nvPr/>
        </p:nvCxnSpPr>
        <p:spPr>
          <a:xfrm>
            <a:off x="1128750" y="1995025"/>
            <a:ext cx="6886500" cy="0"/>
          </a:xfrm>
          <a:prstGeom prst="straightConnector1">
            <a:avLst/>
          </a:prstGeom>
          <a:noFill/>
          <a:ln cap="flat" cmpd="sng" w="9525">
            <a:solidFill>
              <a:schemeClr val="dk1"/>
            </a:solidFill>
            <a:prstDash val="dot"/>
            <a:round/>
            <a:headEnd len="sm" w="sm" type="none"/>
            <a:tailEnd len="sm" w="sm" type="none"/>
          </a:ln>
        </p:spPr>
      </p:cxnSp>
      <p:sp>
        <p:nvSpPr>
          <p:cNvPr id="71" name="Google Shape;71;p16"/>
          <p:cNvSpPr txBox="1"/>
          <p:nvPr>
            <p:ph type="title"/>
          </p:nvPr>
        </p:nvSpPr>
        <p:spPr>
          <a:xfrm>
            <a:off x="1128750" y="394200"/>
            <a:ext cx="6886500" cy="14121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b="1" sz="3600">
                <a:solidFill>
                  <a:schemeClr val="dk1"/>
                </a:solidFill>
              </a:defRPr>
            </a:lvl1pPr>
            <a:lvl2pPr lvl="1" algn="ctr">
              <a:lnSpc>
                <a:spcPct val="100000"/>
              </a:lnSpc>
              <a:spcBef>
                <a:spcPts val="0"/>
              </a:spcBef>
              <a:spcAft>
                <a:spcPts val="0"/>
              </a:spcAft>
              <a:buClr>
                <a:schemeClr val="dk1"/>
              </a:buClr>
              <a:buSzPts val="3600"/>
              <a:buNone/>
              <a:defRPr b="1" sz="3600">
                <a:solidFill>
                  <a:schemeClr val="dk1"/>
                </a:solidFill>
              </a:defRPr>
            </a:lvl2pPr>
            <a:lvl3pPr lvl="2" algn="ctr">
              <a:lnSpc>
                <a:spcPct val="100000"/>
              </a:lnSpc>
              <a:spcBef>
                <a:spcPts val="0"/>
              </a:spcBef>
              <a:spcAft>
                <a:spcPts val="0"/>
              </a:spcAft>
              <a:buClr>
                <a:schemeClr val="dk1"/>
              </a:buClr>
              <a:buSzPts val="3600"/>
              <a:buNone/>
              <a:defRPr b="1" sz="3600">
                <a:solidFill>
                  <a:schemeClr val="dk1"/>
                </a:solidFill>
              </a:defRPr>
            </a:lvl3pPr>
            <a:lvl4pPr lvl="3" algn="ctr">
              <a:lnSpc>
                <a:spcPct val="100000"/>
              </a:lnSpc>
              <a:spcBef>
                <a:spcPts val="0"/>
              </a:spcBef>
              <a:spcAft>
                <a:spcPts val="0"/>
              </a:spcAft>
              <a:buClr>
                <a:schemeClr val="dk1"/>
              </a:buClr>
              <a:buSzPts val="3600"/>
              <a:buNone/>
              <a:defRPr b="1" sz="3600">
                <a:solidFill>
                  <a:schemeClr val="dk1"/>
                </a:solidFill>
              </a:defRPr>
            </a:lvl4pPr>
            <a:lvl5pPr lvl="4" algn="ctr">
              <a:lnSpc>
                <a:spcPct val="100000"/>
              </a:lnSpc>
              <a:spcBef>
                <a:spcPts val="0"/>
              </a:spcBef>
              <a:spcAft>
                <a:spcPts val="0"/>
              </a:spcAft>
              <a:buClr>
                <a:schemeClr val="dk1"/>
              </a:buClr>
              <a:buSzPts val="3600"/>
              <a:buNone/>
              <a:defRPr b="1" sz="3600">
                <a:solidFill>
                  <a:schemeClr val="dk1"/>
                </a:solidFill>
              </a:defRPr>
            </a:lvl5pPr>
            <a:lvl6pPr lvl="5" algn="ctr">
              <a:lnSpc>
                <a:spcPct val="100000"/>
              </a:lnSpc>
              <a:spcBef>
                <a:spcPts val="0"/>
              </a:spcBef>
              <a:spcAft>
                <a:spcPts val="0"/>
              </a:spcAft>
              <a:buClr>
                <a:schemeClr val="dk1"/>
              </a:buClr>
              <a:buSzPts val="3600"/>
              <a:buNone/>
              <a:defRPr b="1" sz="3600">
                <a:solidFill>
                  <a:schemeClr val="dk1"/>
                </a:solidFill>
              </a:defRPr>
            </a:lvl6pPr>
            <a:lvl7pPr lvl="6" algn="ctr">
              <a:lnSpc>
                <a:spcPct val="100000"/>
              </a:lnSpc>
              <a:spcBef>
                <a:spcPts val="0"/>
              </a:spcBef>
              <a:spcAft>
                <a:spcPts val="0"/>
              </a:spcAft>
              <a:buClr>
                <a:schemeClr val="dk1"/>
              </a:buClr>
              <a:buSzPts val="3600"/>
              <a:buNone/>
              <a:defRPr b="1" sz="3600">
                <a:solidFill>
                  <a:schemeClr val="dk1"/>
                </a:solidFill>
              </a:defRPr>
            </a:lvl7pPr>
            <a:lvl8pPr lvl="7" algn="ctr">
              <a:lnSpc>
                <a:spcPct val="100000"/>
              </a:lnSpc>
              <a:spcBef>
                <a:spcPts val="0"/>
              </a:spcBef>
              <a:spcAft>
                <a:spcPts val="0"/>
              </a:spcAft>
              <a:buClr>
                <a:schemeClr val="dk1"/>
              </a:buClr>
              <a:buSzPts val="3600"/>
              <a:buNone/>
              <a:defRPr b="1" sz="3600">
                <a:solidFill>
                  <a:schemeClr val="dk1"/>
                </a:solidFill>
              </a:defRPr>
            </a:lvl8pPr>
            <a:lvl9pPr lvl="8" algn="ctr">
              <a:lnSpc>
                <a:spcPct val="100000"/>
              </a:lnSpc>
              <a:spcBef>
                <a:spcPts val="0"/>
              </a:spcBef>
              <a:spcAft>
                <a:spcPts val="0"/>
              </a:spcAft>
              <a:buClr>
                <a:schemeClr val="dk1"/>
              </a:buClr>
              <a:buSzPts val="3600"/>
              <a:buNone/>
              <a:defRPr b="1" sz="3600">
                <a:solidFill>
                  <a:schemeClr val="dk1"/>
                </a:solidFill>
              </a:defRPr>
            </a:lvl9pPr>
          </a:lstStyle>
          <a:p/>
        </p:txBody>
      </p:sp>
      <p:sp>
        <p:nvSpPr>
          <p:cNvPr id="72" name="Google Shape;72;p16"/>
          <p:cNvSpPr txBox="1"/>
          <p:nvPr>
            <p:ph idx="1" type="body"/>
          </p:nvPr>
        </p:nvSpPr>
        <p:spPr>
          <a:xfrm>
            <a:off x="1128750" y="2225463"/>
            <a:ext cx="6886500" cy="2197200"/>
          </a:xfrm>
          <a:prstGeom prst="rect">
            <a:avLst/>
          </a:prstGeom>
          <a:noFill/>
        </p:spPr>
        <p:txBody>
          <a:bodyPr anchorCtr="0" anchor="t" bIns="91425" lIns="91425" spcFirstLastPara="1" rIns="91425" wrap="square" tIns="91425">
            <a:noAutofit/>
          </a:bodyPr>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73" name="Google Shape;7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1">
    <p:bg>
      <p:bgPr>
        <a:solidFill>
          <a:srgbClr val="FFFFFF"/>
        </a:solidFill>
      </p:bgPr>
    </p:bg>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 name="Google Shape;77;p17"/>
          <p:cNvCxnSpPr/>
          <p:nvPr/>
        </p:nvCxnSpPr>
        <p:spPr>
          <a:xfrm>
            <a:off x="1128750" y="1995025"/>
            <a:ext cx="6886500" cy="0"/>
          </a:xfrm>
          <a:prstGeom prst="straightConnector1">
            <a:avLst/>
          </a:prstGeom>
          <a:noFill/>
          <a:ln cap="flat" cmpd="sng" w="9525">
            <a:solidFill>
              <a:schemeClr val="dk1"/>
            </a:solidFill>
            <a:prstDash val="dot"/>
            <a:round/>
            <a:headEnd len="sm" w="sm" type="none"/>
            <a:tailEnd len="sm" w="sm" type="none"/>
          </a:ln>
        </p:spPr>
      </p:cxnSp>
      <p:sp>
        <p:nvSpPr>
          <p:cNvPr id="78" name="Google Shape;78;p17"/>
          <p:cNvSpPr txBox="1"/>
          <p:nvPr>
            <p:ph type="title"/>
          </p:nvPr>
        </p:nvSpPr>
        <p:spPr>
          <a:xfrm>
            <a:off x="1128750" y="394200"/>
            <a:ext cx="6886500" cy="14121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b="1" sz="3600">
                <a:solidFill>
                  <a:schemeClr val="dk1"/>
                </a:solidFill>
              </a:defRPr>
            </a:lvl1pPr>
            <a:lvl2pPr lvl="1" algn="ctr">
              <a:lnSpc>
                <a:spcPct val="100000"/>
              </a:lnSpc>
              <a:spcBef>
                <a:spcPts val="0"/>
              </a:spcBef>
              <a:spcAft>
                <a:spcPts val="0"/>
              </a:spcAft>
              <a:buClr>
                <a:schemeClr val="dk1"/>
              </a:buClr>
              <a:buSzPts val="3600"/>
              <a:buNone/>
              <a:defRPr b="1" sz="3600">
                <a:solidFill>
                  <a:schemeClr val="dk1"/>
                </a:solidFill>
              </a:defRPr>
            </a:lvl2pPr>
            <a:lvl3pPr lvl="2" algn="ctr">
              <a:lnSpc>
                <a:spcPct val="100000"/>
              </a:lnSpc>
              <a:spcBef>
                <a:spcPts val="0"/>
              </a:spcBef>
              <a:spcAft>
                <a:spcPts val="0"/>
              </a:spcAft>
              <a:buClr>
                <a:schemeClr val="dk1"/>
              </a:buClr>
              <a:buSzPts val="3600"/>
              <a:buNone/>
              <a:defRPr b="1" sz="3600">
                <a:solidFill>
                  <a:schemeClr val="dk1"/>
                </a:solidFill>
              </a:defRPr>
            </a:lvl3pPr>
            <a:lvl4pPr lvl="3" algn="ctr">
              <a:lnSpc>
                <a:spcPct val="100000"/>
              </a:lnSpc>
              <a:spcBef>
                <a:spcPts val="0"/>
              </a:spcBef>
              <a:spcAft>
                <a:spcPts val="0"/>
              </a:spcAft>
              <a:buClr>
                <a:schemeClr val="dk1"/>
              </a:buClr>
              <a:buSzPts val="3600"/>
              <a:buNone/>
              <a:defRPr b="1" sz="3600">
                <a:solidFill>
                  <a:schemeClr val="dk1"/>
                </a:solidFill>
              </a:defRPr>
            </a:lvl4pPr>
            <a:lvl5pPr lvl="4" algn="ctr">
              <a:lnSpc>
                <a:spcPct val="100000"/>
              </a:lnSpc>
              <a:spcBef>
                <a:spcPts val="0"/>
              </a:spcBef>
              <a:spcAft>
                <a:spcPts val="0"/>
              </a:spcAft>
              <a:buClr>
                <a:schemeClr val="dk1"/>
              </a:buClr>
              <a:buSzPts val="3600"/>
              <a:buNone/>
              <a:defRPr b="1" sz="3600">
                <a:solidFill>
                  <a:schemeClr val="dk1"/>
                </a:solidFill>
              </a:defRPr>
            </a:lvl5pPr>
            <a:lvl6pPr lvl="5" algn="ctr">
              <a:lnSpc>
                <a:spcPct val="100000"/>
              </a:lnSpc>
              <a:spcBef>
                <a:spcPts val="0"/>
              </a:spcBef>
              <a:spcAft>
                <a:spcPts val="0"/>
              </a:spcAft>
              <a:buClr>
                <a:schemeClr val="dk1"/>
              </a:buClr>
              <a:buSzPts val="3600"/>
              <a:buNone/>
              <a:defRPr b="1" sz="3600">
                <a:solidFill>
                  <a:schemeClr val="dk1"/>
                </a:solidFill>
              </a:defRPr>
            </a:lvl6pPr>
            <a:lvl7pPr lvl="6" algn="ctr">
              <a:lnSpc>
                <a:spcPct val="100000"/>
              </a:lnSpc>
              <a:spcBef>
                <a:spcPts val="0"/>
              </a:spcBef>
              <a:spcAft>
                <a:spcPts val="0"/>
              </a:spcAft>
              <a:buClr>
                <a:schemeClr val="dk1"/>
              </a:buClr>
              <a:buSzPts val="3600"/>
              <a:buNone/>
              <a:defRPr b="1" sz="3600">
                <a:solidFill>
                  <a:schemeClr val="dk1"/>
                </a:solidFill>
              </a:defRPr>
            </a:lvl7pPr>
            <a:lvl8pPr lvl="7" algn="ctr">
              <a:lnSpc>
                <a:spcPct val="100000"/>
              </a:lnSpc>
              <a:spcBef>
                <a:spcPts val="0"/>
              </a:spcBef>
              <a:spcAft>
                <a:spcPts val="0"/>
              </a:spcAft>
              <a:buClr>
                <a:schemeClr val="dk1"/>
              </a:buClr>
              <a:buSzPts val="3600"/>
              <a:buNone/>
              <a:defRPr b="1" sz="3600">
                <a:solidFill>
                  <a:schemeClr val="dk1"/>
                </a:solidFill>
              </a:defRPr>
            </a:lvl8pPr>
            <a:lvl9pPr lvl="8" algn="ctr">
              <a:lnSpc>
                <a:spcPct val="100000"/>
              </a:lnSpc>
              <a:spcBef>
                <a:spcPts val="0"/>
              </a:spcBef>
              <a:spcAft>
                <a:spcPts val="0"/>
              </a:spcAft>
              <a:buClr>
                <a:schemeClr val="dk1"/>
              </a:buClr>
              <a:buSzPts val="3600"/>
              <a:buNone/>
              <a:defRPr b="1" sz="3600">
                <a:solidFill>
                  <a:schemeClr val="dk1"/>
                </a:solidFill>
              </a:defRPr>
            </a:lvl9pPr>
          </a:lstStyle>
          <a:p/>
        </p:txBody>
      </p:sp>
      <p:sp>
        <p:nvSpPr>
          <p:cNvPr id="79" name="Google Shape;79;p17"/>
          <p:cNvSpPr txBox="1"/>
          <p:nvPr>
            <p:ph idx="1" type="body"/>
          </p:nvPr>
        </p:nvSpPr>
        <p:spPr>
          <a:xfrm>
            <a:off x="1128750" y="2225463"/>
            <a:ext cx="6886500" cy="2197200"/>
          </a:xfrm>
          <a:prstGeom prst="rect">
            <a:avLst/>
          </a:prstGeom>
          <a:noFill/>
        </p:spPr>
        <p:txBody>
          <a:bodyPr anchorCtr="0" anchor="t" bIns="91425" lIns="91425" spcFirstLastPara="1" rIns="91425" wrap="square" tIns="91425">
            <a:noAutofit/>
          </a:bodyPr>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3">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8"/>
          <p:cNvGrpSpPr/>
          <p:nvPr/>
        </p:nvGrpSpPr>
        <p:grpSpPr>
          <a:xfrm>
            <a:off x="2105247" y="1"/>
            <a:ext cx="7038765" cy="5138761"/>
            <a:chOff x="3388636" y="43347"/>
            <a:chExt cx="5755327" cy="4201767"/>
          </a:xfrm>
        </p:grpSpPr>
        <p:sp>
          <p:nvSpPr>
            <p:cNvPr id="84" name="Google Shape;84;p18"/>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18"/>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
          <p:cNvSpPr/>
          <p:nvPr/>
        </p:nvSpPr>
        <p:spPr>
          <a:xfrm>
            <a:off x="685175" y="1799775"/>
            <a:ext cx="61200" cy="238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txBox="1"/>
          <p:nvPr>
            <p:ph type="ctrTitle"/>
          </p:nvPr>
        </p:nvSpPr>
        <p:spPr>
          <a:xfrm>
            <a:off x="992425" y="1799775"/>
            <a:ext cx="3136800" cy="1739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10" name="Google Shape;210;p18"/>
          <p:cNvSpPr txBox="1"/>
          <p:nvPr>
            <p:ph idx="1" type="subTitle"/>
          </p:nvPr>
        </p:nvSpPr>
        <p:spPr>
          <a:xfrm>
            <a:off x="992425" y="3579375"/>
            <a:ext cx="3136800" cy="607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211" name="Google Shape;211;p18"/>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4">
    <p:bg>
      <p:bgPr>
        <a:solidFill>
          <a:srgbClr val="FFFFFF"/>
        </a:solidFill>
      </p:bgPr>
    </p:bg>
    <p:spTree>
      <p:nvGrpSpPr>
        <p:cNvPr id="212" name="Shape 212"/>
        <p:cNvGrpSpPr/>
        <p:nvPr/>
      </p:nvGrpSpPr>
      <p:grpSpPr>
        <a:xfrm>
          <a:off x="0" y="0"/>
          <a:ext cx="0" cy="0"/>
          <a:chOff x="0" y="0"/>
          <a:chExt cx="0" cy="0"/>
        </a:xfrm>
      </p:grpSpPr>
      <p:sp>
        <p:nvSpPr>
          <p:cNvPr id="213" name="Google Shape;21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txBox="1"/>
          <p:nvPr>
            <p:ph type="title"/>
          </p:nvPr>
        </p:nvSpPr>
        <p:spPr>
          <a:xfrm>
            <a:off x="351600" y="2736850"/>
            <a:ext cx="3997500" cy="13896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215" name="Google Shape;21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6">
    <p:bg>
      <p:bgPr>
        <a:solidFill>
          <a:srgbClr val="FFFFFF"/>
        </a:solidFill>
      </p:bgPr>
    </p:bg>
    <p:spTree>
      <p:nvGrpSpPr>
        <p:cNvPr id="216" name="Shape 216"/>
        <p:cNvGrpSpPr/>
        <p:nvPr/>
      </p:nvGrpSpPr>
      <p:grpSpPr>
        <a:xfrm>
          <a:off x="0" y="0"/>
          <a:ext cx="0" cy="0"/>
          <a:chOff x="0" y="0"/>
          <a:chExt cx="0" cy="0"/>
        </a:xfrm>
      </p:grpSpPr>
      <p:sp>
        <p:nvSpPr>
          <p:cNvPr id="217" name="Google Shape;217;p2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0" y="25"/>
            <a:ext cx="4011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txBox="1"/>
          <p:nvPr>
            <p:ph type="ctrTitle"/>
          </p:nvPr>
        </p:nvSpPr>
        <p:spPr>
          <a:xfrm>
            <a:off x="315175" y="318675"/>
            <a:ext cx="3224400" cy="3020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220" name="Google Shape;220;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7">
    <p:bg>
      <p:bgPr>
        <a:solidFill>
          <a:srgbClr val="FFFFFF"/>
        </a:solidFill>
      </p:bgPr>
    </p:bg>
    <p:spTree>
      <p:nvGrpSpPr>
        <p:cNvPr id="221" name="Shape 221"/>
        <p:cNvGrpSpPr/>
        <p:nvPr/>
      </p:nvGrpSpPr>
      <p:grpSpPr>
        <a:xfrm>
          <a:off x="0" y="0"/>
          <a:ext cx="0" cy="0"/>
          <a:chOff x="0" y="0"/>
          <a:chExt cx="0" cy="0"/>
        </a:xfrm>
      </p:grpSpPr>
      <p:sp>
        <p:nvSpPr>
          <p:cNvPr id="222" name="Google Shape;222;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4844700" y="1040701"/>
            <a:ext cx="4031700" cy="3062100"/>
          </a:xfrm>
          <a:prstGeom prst="rect">
            <a:avLst/>
          </a:prstGeom>
          <a:solidFill>
            <a:schemeClr val="dk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1"/>
          <p:cNvSpPr txBox="1"/>
          <p:nvPr>
            <p:ph type="title"/>
          </p:nvPr>
        </p:nvSpPr>
        <p:spPr>
          <a:xfrm>
            <a:off x="291875" y="406900"/>
            <a:ext cx="39780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226" name="Google Shape;226;p21"/>
          <p:cNvSpPr txBox="1"/>
          <p:nvPr>
            <p:ph idx="1" type="body"/>
          </p:nvPr>
        </p:nvSpPr>
        <p:spPr>
          <a:xfrm>
            <a:off x="291950" y="1854951"/>
            <a:ext cx="39780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27" name="Google Shape;22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8">
    <p:bg>
      <p:bgPr>
        <a:solidFill>
          <a:srgbClr val="FFFFFF"/>
        </a:solidFill>
      </p:bgPr>
    </p:bg>
    <p:spTree>
      <p:nvGrpSpPr>
        <p:cNvPr id="228" name="Shape 228"/>
        <p:cNvGrpSpPr/>
        <p:nvPr/>
      </p:nvGrpSpPr>
      <p:grpSpPr>
        <a:xfrm>
          <a:off x="0" y="0"/>
          <a:ext cx="0" cy="0"/>
          <a:chOff x="0" y="0"/>
          <a:chExt cx="0" cy="0"/>
        </a:xfrm>
      </p:grpSpPr>
      <p:sp>
        <p:nvSpPr>
          <p:cNvPr id="229" name="Google Shape;229;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231" name="Google Shape;231;p22"/>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232" name="Google Shape;232;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9">
    <p:bg>
      <p:bgPr>
        <a:solidFill>
          <a:srgbClr val="FFFFFF"/>
        </a:solidFill>
      </p:bgPr>
    </p:bg>
    <p:spTree>
      <p:nvGrpSpPr>
        <p:cNvPr id="233" name="Shape 233"/>
        <p:cNvGrpSpPr/>
        <p:nvPr/>
      </p:nvGrpSpPr>
      <p:grpSpPr>
        <a:xfrm>
          <a:off x="0" y="0"/>
          <a:ext cx="0" cy="0"/>
          <a:chOff x="0" y="0"/>
          <a:chExt cx="0" cy="0"/>
        </a:xfrm>
      </p:grpSpPr>
      <p:sp>
        <p:nvSpPr>
          <p:cNvPr id="234" name="Google Shape;234;p2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hyperlink" Target="http://www.youtube.com/watch?v=USPKqYU5oN0"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www.youtube.com/watch?v=QyvKAjKBLO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ph type="ctrTitle"/>
          </p:nvPr>
        </p:nvSpPr>
        <p:spPr>
          <a:xfrm>
            <a:off x="992425" y="1799775"/>
            <a:ext cx="3136800" cy="173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Grand Ronde Restoration </a:t>
            </a:r>
            <a:endParaRPr/>
          </a:p>
        </p:txBody>
      </p:sp>
      <p:sp>
        <p:nvSpPr>
          <p:cNvPr id="241" name="Google Shape;241;p24"/>
          <p:cNvSpPr txBox="1"/>
          <p:nvPr>
            <p:ph idx="1" type="subTitle"/>
          </p:nvPr>
        </p:nvSpPr>
        <p:spPr>
          <a:xfrm>
            <a:off x="992425" y="3579375"/>
            <a:ext cx="3136800" cy="6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Confederated Tribes of Grand Ronde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aphicFrame>
        <p:nvGraphicFramePr>
          <p:cNvPr id="294" name="Google Shape;294;p33"/>
          <p:cNvGraphicFramePr/>
          <p:nvPr/>
        </p:nvGraphicFramePr>
        <p:xfrm>
          <a:off x="144975" y="237413"/>
          <a:ext cx="3000000" cy="3000000"/>
        </p:xfrm>
        <a:graphic>
          <a:graphicData uri="http://schemas.openxmlformats.org/drawingml/2006/table">
            <a:tbl>
              <a:tblPr>
                <a:noFill/>
                <a:tableStyleId>{AB1F0969-0120-4AF8-96D0-75C4F5CC8AD3}</a:tableStyleId>
              </a:tblPr>
              <a:tblGrid>
                <a:gridCol w="2953275"/>
                <a:gridCol w="2953275"/>
                <a:gridCol w="2953275"/>
              </a:tblGrid>
              <a:tr h="455900">
                <a:tc>
                  <a:txBody>
                    <a:bodyPr/>
                    <a:lstStyle/>
                    <a:p>
                      <a:pPr indent="0" lvl="0" marL="0" rtl="0" algn="l">
                        <a:spcBef>
                          <a:spcPts val="0"/>
                        </a:spcBef>
                        <a:spcAft>
                          <a:spcPts val="0"/>
                        </a:spcAft>
                        <a:buNone/>
                      </a:pPr>
                      <a:r>
                        <a:rPr b="1" lang="en"/>
                        <a:t>Tribe</a:t>
                      </a:r>
                      <a:endParaRPr b="1"/>
                    </a:p>
                  </a:txBody>
                  <a:tcPr marT="91425" marB="91425" marR="91425" marL="91425"/>
                </a:tc>
                <a:tc>
                  <a:txBody>
                    <a:bodyPr/>
                    <a:lstStyle/>
                    <a:p>
                      <a:pPr indent="0" lvl="0" marL="0" rtl="0" algn="l">
                        <a:spcBef>
                          <a:spcPts val="0"/>
                        </a:spcBef>
                        <a:spcAft>
                          <a:spcPts val="0"/>
                        </a:spcAft>
                        <a:buNone/>
                      </a:pPr>
                      <a:r>
                        <a:rPr b="1" lang="en"/>
                        <a:t>Total Acres of the Reservation</a:t>
                      </a:r>
                      <a:endParaRPr b="1"/>
                    </a:p>
                  </a:txBody>
                  <a:tcPr marT="91425" marB="91425" marR="91425" marL="91425"/>
                </a:tc>
                <a:tc>
                  <a:txBody>
                    <a:bodyPr/>
                    <a:lstStyle/>
                    <a:p>
                      <a:pPr indent="0" lvl="0" marL="0" rtl="0" algn="l">
                        <a:spcBef>
                          <a:spcPts val="0"/>
                        </a:spcBef>
                        <a:spcAft>
                          <a:spcPts val="0"/>
                        </a:spcAft>
                        <a:buNone/>
                      </a:pPr>
                      <a:r>
                        <a:rPr b="1" lang="en"/>
                        <a:t>Date the Tribe was Restored</a:t>
                      </a:r>
                      <a:endParaRPr b="1"/>
                    </a:p>
                  </a:txBody>
                  <a:tcPr marT="91425" marB="91425" marR="91425" marL="91425"/>
                </a:tc>
              </a:tr>
              <a:tr h="442650">
                <a:tc>
                  <a:txBody>
                    <a:bodyPr/>
                    <a:lstStyle/>
                    <a:p>
                      <a:pPr indent="0" lvl="0" marL="0" rtl="0" algn="l">
                        <a:spcBef>
                          <a:spcPts val="0"/>
                        </a:spcBef>
                        <a:spcAft>
                          <a:spcPts val="0"/>
                        </a:spcAft>
                        <a:buNone/>
                      </a:pPr>
                      <a:r>
                        <a:rPr lang="en" sz="1100"/>
                        <a:t>The Confederated Tribes of Grand Ronde</a:t>
                      </a:r>
                      <a:endParaRPr sz="1100"/>
                    </a:p>
                  </a:txBody>
                  <a:tcPr marT="91425" marB="91425" marR="91425" marL="91425"/>
                </a:tc>
                <a:tc>
                  <a:txBody>
                    <a:bodyPr/>
                    <a:lstStyle/>
                    <a:p>
                      <a:pPr indent="0" lvl="0" marL="0" rtl="0" algn="l">
                        <a:spcBef>
                          <a:spcPts val="0"/>
                        </a:spcBef>
                        <a:spcAft>
                          <a:spcPts val="0"/>
                        </a:spcAft>
                        <a:buNone/>
                      </a:pPr>
                      <a:r>
                        <a:rPr lang="en" sz="1100"/>
                        <a:t>11,040</a:t>
                      </a:r>
                      <a:endParaRPr sz="1100"/>
                    </a:p>
                  </a:txBody>
                  <a:tcPr marT="91425" marB="91425" marR="91425" marL="91425"/>
                </a:tc>
                <a:tc>
                  <a:txBody>
                    <a:bodyPr/>
                    <a:lstStyle/>
                    <a:p>
                      <a:pPr indent="0" lvl="0" marL="0" rtl="0" algn="l">
                        <a:spcBef>
                          <a:spcPts val="0"/>
                        </a:spcBef>
                        <a:spcAft>
                          <a:spcPts val="0"/>
                        </a:spcAft>
                        <a:buNone/>
                      </a:pPr>
                      <a:r>
                        <a:rPr lang="en" sz="1100"/>
                        <a:t>1983</a:t>
                      </a:r>
                      <a:endParaRPr sz="1100"/>
                    </a:p>
                  </a:txBody>
                  <a:tcPr marT="91425" marB="91425" marR="91425" marL="91425"/>
                </a:tc>
              </a:tr>
              <a:tr h="442650">
                <a:tc>
                  <a:txBody>
                    <a:bodyPr/>
                    <a:lstStyle/>
                    <a:p>
                      <a:pPr indent="0" lvl="0" marL="0" rtl="0" algn="l">
                        <a:spcBef>
                          <a:spcPts val="0"/>
                        </a:spcBef>
                        <a:spcAft>
                          <a:spcPts val="0"/>
                        </a:spcAft>
                        <a:buNone/>
                      </a:pPr>
                      <a:r>
                        <a:rPr lang="en" sz="1100"/>
                        <a:t>The Confederated Tribes of Siletz Indians</a:t>
                      </a:r>
                      <a:endParaRPr sz="1100"/>
                    </a:p>
                  </a:txBody>
                  <a:tcPr marT="91425" marB="91425" marR="91425" marL="91425"/>
                </a:tc>
                <a:tc>
                  <a:txBody>
                    <a:bodyPr/>
                    <a:lstStyle/>
                    <a:p>
                      <a:pPr indent="0" lvl="0" marL="0" rtl="0" algn="l">
                        <a:spcBef>
                          <a:spcPts val="0"/>
                        </a:spcBef>
                        <a:spcAft>
                          <a:spcPts val="0"/>
                        </a:spcAft>
                        <a:buNone/>
                      </a:pPr>
                      <a:r>
                        <a:rPr lang="en" sz="1100"/>
                        <a:t>4,204</a:t>
                      </a:r>
                      <a:endParaRPr sz="1100"/>
                    </a:p>
                  </a:txBody>
                  <a:tcPr marT="91425" marB="91425" marR="91425" marL="91425"/>
                </a:tc>
                <a:tc>
                  <a:txBody>
                    <a:bodyPr/>
                    <a:lstStyle/>
                    <a:p>
                      <a:pPr indent="0" lvl="0" marL="0" rtl="0" algn="l">
                        <a:spcBef>
                          <a:spcPts val="0"/>
                        </a:spcBef>
                        <a:spcAft>
                          <a:spcPts val="0"/>
                        </a:spcAft>
                        <a:buNone/>
                      </a:pPr>
                      <a:r>
                        <a:rPr lang="en" sz="1100"/>
                        <a:t>1977</a:t>
                      </a:r>
                      <a:endParaRPr sz="1100"/>
                    </a:p>
                  </a:txBody>
                  <a:tcPr marT="91425" marB="91425" marR="91425" marL="91425"/>
                </a:tc>
              </a:tr>
              <a:tr h="442650">
                <a:tc>
                  <a:txBody>
                    <a:bodyPr/>
                    <a:lstStyle/>
                    <a:p>
                      <a:pPr indent="0" lvl="0" marL="0" rtl="0" algn="l">
                        <a:spcBef>
                          <a:spcPts val="0"/>
                        </a:spcBef>
                        <a:spcAft>
                          <a:spcPts val="0"/>
                        </a:spcAft>
                        <a:buNone/>
                      </a:pPr>
                      <a:r>
                        <a:rPr lang="en" sz="1100"/>
                        <a:t>The Confederated Tribes of Umatilla</a:t>
                      </a:r>
                      <a:endParaRPr sz="1100"/>
                    </a:p>
                  </a:txBody>
                  <a:tcPr marT="91425" marB="91425" marR="91425" marL="91425"/>
                </a:tc>
                <a:tc>
                  <a:txBody>
                    <a:bodyPr/>
                    <a:lstStyle/>
                    <a:p>
                      <a:pPr indent="0" lvl="0" marL="0" rtl="0" algn="l">
                        <a:spcBef>
                          <a:spcPts val="0"/>
                        </a:spcBef>
                        <a:spcAft>
                          <a:spcPts val="0"/>
                        </a:spcAft>
                        <a:buNone/>
                      </a:pPr>
                      <a:r>
                        <a:rPr lang="en" sz="1100"/>
                        <a:t>172,882</a:t>
                      </a:r>
                      <a:endParaRPr sz="1100"/>
                    </a:p>
                  </a:txBody>
                  <a:tcPr marT="91425" marB="91425" marR="91425" marL="91425"/>
                </a:tc>
                <a:tc>
                  <a:txBody>
                    <a:bodyPr/>
                    <a:lstStyle/>
                    <a:p>
                      <a:pPr indent="0" lvl="0" marL="0" rtl="0" algn="l">
                        <a:spcBef>
                          <a:spcPts val="0"/>
                        </a:spcBef>
                        <a:spcAft>
                          <a:spcPts val="0"/>
                        </a:spcAft>
                        <a:buNone/>
                      </a:pPr>
                      <a:r>
                        <a:rPr lang="en" sz="1100"/>
                        <a:t>Never terminated</a:t>
                      </a:r>
                      <a:endParaRPr sz="1100"/>
                    </a:p>
                  </a:txBody>
                  <a:tcPr marT="91425" marB="91425" marR="91425" marL="91425"/>
                </a:tc>
              </a:tr>
              <a:tr h="442650">
                <a:tc>
                  <a:txBody>
                    <a:bodyPr/>
                    <a:lstStyle/>
                    <a:p>
                      <a:pPr indent="0" lvl="0" marL="0" rtl="0" algn="l">
                        <a:spcBef>
                          <a:spcPts val="0"/>
                        </a:spcBef>
                        <a:spcAft>
                          <a:spcPts val="0"/>
                        </a:spcAft>
                        <a:buNone/>
                      </a:pPr>
                      <a:r>
                        <a:rPr lang="en" sz="1100"/>
                        <a:t>The Confederated Tribes of Warm Springs</a:t>
                      </a:r>
                      <a:endParaRPr sz="1100"/>
                    </a:p>
                  </a:txBody>
                  <a:tcPr marT="91425" marB="91425" marR="91425" marL="91425"/>
                </a:tc>
                <a:tc>
                  <a:txBody>
                    <a:bodyPr/>
                    <a:lstStyle/>
                    <a:p>
                      <a:pPr indent="0" lvl="0" marL="0" rtl="0" algn="l">
                        <a:spcBef>
                          <a:spcPts val="0"/>
                        </a:spcBef>
                        <a:spcAft>
                          <a:spcPts val="0"/>
                        </a:spcAft>
                        <a:buNone/>
                      </a:pPr>
                      <a:r>
                        <a:rPr lang="en" sz="1100"/>
                        <a:t>644,000</a:t>
                      </a:r>
                      <a:endParaRPr sz="1100"/>
                    </a:p>
                  </a:txBody>
                  <a:tcPr marT="91425" marB="91425" marR="91425" marL="91425"/>
                </a:tc>
                <a:tc>
                  <a:txBody>
                    <a:bodyPr/>
                    <a:lstStyle/>
                    <a:p>
                      <a:pPr indent="0" lvl="0" marL="0" rtl="0" algn="l">
                        <a:spcBef>
                          <a:spcPts val="0"/>
                        </a:spcBef>
                        <a:spcAft>
                          <a:spcPts val="0"/>
                        </a:spcAft>
                        <a:buNone/>
                      </a:pPr>
                      <a:r>
                        <a:rPr lang="en" sz="1100"/>
                        <a:t>Never terminated</a:t>
                      </a:r>
                      <a:endParaRPr sz="1100"/>
                    </a:p>
                  </a:txBody>
                  <a:tcPr marT="91425" marB="91425" marR="91425" marL="91425"/>
                </a:tc>
              </a:tr>
              <a:tr h="610825">
                <a:tc>
                  <a:txBody>
                    <a:bodyPr/>
                    <a:lstStyle/>
                    <a:p>
                      <a:pPr indent="0" lvl="0" marL="0" rtl="0" algn="l">
                        <a:spcBef>
                          <a:spcPts val="0"/>
                        </a:spcBef>
                        <a:spcAft>
                          <a:spcPts val="0"/>
                        </a:spcAft>
                        <a:buNone/>
                      </a:pPr>
                      <a:r>
                        <a:rPr lang="en" sz="1100"/>
                        <a:t>The Confederated Tribes of Coos, Lower Umpqua, and Siuslaw</a:t>
                      </a:r>
                      <a:endParaRPr sz="1100"/>
                    </a:p>
                  </a:txBody>
                  <a:tcPr marT="91425" marB="91425" marR="91425" marL="91425"/>
                </a:tc>
                <a:tc>
                  <a:txBody>
                    <a:bodyPr/>
                    <a:lstStyle/>
                    <a:p>
                      <a:pPr indent="0" lvl="0" marL="0" rtl="0" algn="l">
                        <a:spcBef>
                          <a:spcPts val="0"/>
                        </a:spcBef>
                        <a:spcAft>
                          <a:spcPts val="0"/>
                        </a:spcAft>
                        <a:buNone/>
                      </a:pPr>
                      <a:r>
                        <a:rPr lang="en" sz="1100"/>
                        <a:t>127</a:t>
                      </a:r>
                      <a:endParaRPr sz="1100"/>
                    </a:p>
                  </a:txBody>
                  <a:tcPr marT="91425" marB="91425" marR="91425" marL="91425"/>
                </a:tc>
                <a:tc>
                  <a:txBody>
                    <a:bodyPr/>
                    <a:lstStyle/>
                    <a:p>
                      <a:pPr indent="0" lvl="0" marL="0" rtl="0" algn="l">
                        <a:spcBef>
                          <a:spcPts val="0"/>
                        </a:spcBef>
                        <a:spcAft>
                          <a:spcPts val="0"/>
                        </a:spcAft>
                        <a:buNone/>
                      </a:pPr>
                      <a:r>
                        <a:rPr lang="en" sz="1100"/>
                        <a:t>1984</a:t>
                      </a:r>
                      <a:endParaRPr sz="1100"/>
                    </a:p>
                  </a:txBody>
                  <a:tcPr marT="91425" marB="91425" marR="91425" marL="91425"/>
                </a:tc>
              </a:tr>
              <a:tr h="442650">
                <a:tc>
                  <a:txBody>
                    <a:bodyPr/>
                    <a:lstStyle/>
                    <a:p>
                      <a:pPr indent="0" lvl="0" marL="0" rtl="0" algn="l">
                        <a:spcBef>
                          <a:spcPts val="0"/>
                        </a:spcBef>
                        <a:spcAft>
                          <a:spcPts val="0"/>
                        </a:spcAft>
                        <a:buNone/>
                      </a:pPr>
                      <a:r>
                        <a:rPr lang="en" sz="1100"/>
                        <a:t>Cow Creek Band of Umpqua Indians</a:t>
                      </a:r>
                      <a:endParaRPr sz="1100"/>
                    </a:p>
                  </a:txBody>
                  <a:tcPr marT="91425" marB="91425" marR="91425" marL="91425"/>
                </a:tc>
                <a:tc>
                  <a:txBody>
                    <a:bodyPr/>
                    <a:lstStyle/>
                    <a:p>
                      <a:pPr indent="0" lvl="0" marL="0" rtl="0" algn="l">
                        <a:spcBef>
                          <a:spcPts val="0"/>
                        </a:spcBef>
                        <a:spcAft>
                          <a:spcPts val="0"/>
                        </a:spcAft>
                        <a:buNone/>
                      </a:pPr>
                      <a:r>
                        <a:rPr lang="en" sz="1100"/>
                        <a:t>3,236</a:t>
                      </a:r>
                      <a:endParaRPr sz="1100"/>
                    </a:p>
                  </a:txBody>
                  <a:tcPr marT="91425" marB="91425" marR="91425" marL="91425"/>
                </a:tc>
                <a:tc>
                  <a:txBody>
                    <a:bodyPr/>
                    <a:lstStyle/>
                    <a:p>
                      <a:pPr indent="0" lvl="0" marL="0" rtl="0" algn="l">
                        <a:spcBef>
                          <a:spcPts val="0"/>
                        </a:spcBef>
                        <a:spcAft>
                          <a:spcPts val="0"/>
                        </a:spcAft>
                        <a:buNone/>
                      </a:pPr>
                      <a:r>
                        <a:rPr lang="en" sz="1100"/>
                        <a:t>1982</a:t>
                      </a:r>
                      <a:endParaRPr sz="1100"/>
                    </a:p>
                  </a:txBody>
                  <a:tcPr marT="91425" marB="91425" marR="91425" marL="91425"/>
                </a:tc>
              </a:tr>
              <a:tr h="442650">
                <a:tc>
                  <a:txBody>
                    <a:bodyPr/>
                    <a:lstStyle/>
                    <a:p>
                      <a:pPr indent="0" lvl="0" marL="0" rtl="0" algn="l">
                        <a:spcBef>
                          <a:spcPts val="0"/>
                        </a:spcBef>
                        <a:spcAft>
                          <a:spcPts val="0"/>
                        </a:spcAft>
                        <a:buNone/>
                      </a:pPr>
                      <a:r>
                        <a:rPr lang="en" sz="1100"/>
                        <a:t>Klamath Tribes</a:t>
                      </a:r>
                      <a:endParaRPr sz="1100"/>
                    </a:p>
                  </a:txBody>
                  <a:tcPr marT="91425" marB="91425" marR="91425" marL="91425"/>
                </a:tc>
                <a:tc>
                  <a:txBody>
                    <a:bodyPr/>
                    <a:lstStyle/>
                    <a:p>
                      <a:pPr indent="0" lvl="0" marL="0" rtl="0" algn="l">
                        <a:spcBef>
                          <a:spcPts val="0"/>
                        </a:spcBef>
                        <a:spcAft>
                          <a:spcPts val="0"/>
                        </a:spcAft>
                        <a:buNone/>
                      </a:pPr>
                      <a:r>
                        <a:rPr lang="en" sz="1100"/>
                        <a:t>390</a:t>
                      </a:r>
                      <a:endParaRPr sz="1100"/>
                    </a:p>
                  </a:txBody>
                  <a:tcPr marT="91425" marB="91425" marR="91425" marL="91425"/>
                </a:tc>
                <a:tc>
                  <a:txBody>
                    <a:bodyPr/>
                    <a:lstStyle/>
                    <a:p>
                      <a:pPr indent="0" lvl="0" marL="0" rtl="0" algn="l">
                        <a:spcBef>
                          <a:spcPts val="0"/>
                        </a:spcBef>
                        <a:spcAft>
                          <a:spcPts val="0"/>
                        </a:spcAft>
                        <a:buNone/>
                      </a:pPr>
                      <a:r>
                        <a:rPr lang="en" sz="1100"/>
                        <a:t>1986</a:t>
                      </a:r>
                      <a:endParaRPr sz="1100"/>
                    </a:p>
                  </a:txBody>
                  <a:tcPr marT="91425" marB="91425" marR="91425" marL="91425"/>
                </a:tc>
              </a:tr>
              <a:tr h="442650">
                <a:tc>
                  <a:txBody>
                    <a:bodyPr/>
                    <a:lstStyle/>
                    <a:p>
                      <a:pPr indent="0" lvl="0" marL="0" rtl="0" algn="l">
                        <a:spcBef>
                          <a:spcPts val="0"/>
                        </a:spcBef>
                        <a:spcAft>
                          <a:spcPts val="0"/>
                        </a:spcAft>
                        <a:buNone/>
                      </a:pPr>
                      <a:r>
                        <a:rPr lang="en" sz="1100"/>
                        <a:t>Coquille Indian Tribe</a:t>
                      </a:r>
                      <a:endParaRPr sz="1100"/>
                    </a:p>
                  </a:txBody>
                  <a:tcPr marT="91425" marB="91425" marR="91425" marL="91425"/>
                </a:tc>
                <a:tc>
                  <a:txBody>
                    <a:bodyPr/>
                    <a:lstStyle/>
                    <a:p>
                      <a:pPr indent="0" lvl="0" marL="0" rtl="0" algn="l">
                        <a:spcBef>
                          <a:spcPts val="0"/>
                        </a:spcBef>
                        <a:spcAft>
                          <a:spcPts val="0"/>
                        </a:spcAft>
                        <a:buNone/>
                      </a:pPr>
                      <a:r>
                        <a:rPr lang="en" sz="1100"/>
                        <a:t>6,512</a:t>
                      </a:r>
                      <a:endParaRPr sz="1100"/>
                    </a:p>
                  </a:txBody>
                  <a:tcPr marT="91425" marB="91425" marR="91425" marL="91425"/>
                </a:tc>
                <a:tc>
                  <a:txBody>
                    <a:bodyPr/>
                    <a:lstStyle/>
                    <a:p>
                      <a:pPr indent="0" lvl="0" marL="0" rtl="0" algn="l">
                        <a:spcBef>
                          <a:spcPts val="0"/>
                        </a:spcBef>
                        <a:spcAft>
                          <a:spcPts val="0"/>
                        </a:spcAft>
                        <a:buNone/>
                      </a:pPr>
                      <a:r>
                        <a:rPr lang="en" sz="1100"/>
                        <a:t>1989</a:t>
                      </a:r>
                      <a:endParaRPr sz="1100"/>
                    </a:p>
                  </a:txBody>
                  <a:tcPr marT="91425" marB="91425" marR="91425" marL="91425"/>
                </a:tc>
              </a:tr>
              <a:tr h="442650">
                <a:tc>
                  <a:txBody>
                    <a:bodyPr/>
                    <a:lstStyle/>
                    <a:p>
                      <a:pPr indent="0" lvl="0" marL="0" rtl="0" algn="l">
                        <a:spcBef>
                          <a:spcPts val="0"/>
                        </a:spcBef>
                        <a:spcAft>
                          <a:spcPts val="0"/>
                        </a:spcAft>
                        <a:buNone/>
                      </a:pPr>
                      <a:r>
                        <a:rPr lang="en" sz="1100"/>
                        <a:t>Burns Paiute Tribe</a:t>
                      </a:r>
                      <a:endParaRPr sz="1100"/>
                    </a:p>
                  </a:txBody>
                  <a:tcPr marT="91425" marB="91425" marR="91425" marL="91425"/>
                </a:tc>
                <a:tc>
                  <a:txBody>
                    <a:bodyPr/>
                    <a:lstStyle/>
                    <a:p>
                      <a:pPr indent="0" lvl="0" marL="0" rtl="0" algn="l">
                        <a:spcBef>
                          <a:spcPts val="0"/>
                        </a:spcBef>
                        <a:spcAft>
                          <a:spcPts val="0"/>
                        </a:spcAft>
                        <a:buNone/>
                      </a:pPr>
                      <a:r>
                        <a:rPr lang="en" sz="1100"/>
                        <a:t>11,736</a:t>
                      </a:r>
                      <a:endParaRPr sz="1100"/>
                    </a:p>
                  </a:txBody>
                  <a:tcPr marT="91425" marB="91425" marR="91425" marL="91425"/>
                </a:tc>
                <a:tc>
                  <a:txBody>
                    <a:bodyPr/>
                    <a:lstStyle/>
                    <a:p>
                      <a:pPr indent="0" lvl="0" marL="0" rtl="0" algn="l">
                        <a:spcBef>
                          <a:spcPts val="0"/>
                        </a:spcBef>
                        <a:spcAft>
                          <a:spcPts val="0"/>
                        </a:spcAft>
                        <a:buNone/>
                      </a:pPr>
                      <a:r>
                        <a:rPr lang="en" sz="1100"/>
                        <a:t>1972</a:t>
                      </a:r>
                      <a:endParaRPr sz="1100"/>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3">
            <a:alphaModFix/>
          </a:blip>
          <a:srcRect b="4693" l="0" r="0" t="4702"/>
          <a:stretch/>
        </p:blipFill>
        <p:spPr>
          <a:xfrm>
            <a:off x="0" y="0"/>
            <a:ext cx="9144000" cy="5143495"/>
          </a:xfrm>
          <a:prstGeom prst="rect">
            <a:avLst/>
          </a:prstGeom>
          <a:noFill/>
          <a:ln>
            <a:noFill/>
          </a:ln>
        </p:spPr>
      </p:pic>
      <p:sp>
        <p:nvSpPr>
          <p:cNvPr id="300" name="Google Shape;300;p34"/>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4"/>
          <p:cNvSpPr txBox="1"/>
          <p:nvPr>
            <p:ph type="title"/>
          </p:nvPr>
        </p:nvSpPr>
        <p:spPr>
          <a:xfrm>
            <a:off x="232878" y="219975"/>
            <a:ext cx="2336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Today</a:t>
            </a:r>
            <a:endParaRPr/>
          </a:p>
        </p:txBody>
      </p:sp>
      <p:sp>
        <p:nvSpPr>
          <p:cNvPr id="302" name="Google Shape;302;p34"/>
          <p:cNvSpPr txBox="1"/>
          <p:nvPr>
            <p:ph idx="1" type="body"/>
          </p:nvPr>
        </p:nvSpPr>
        <p:spPr>
          <a:xfrm>
            <a:off x="232875" y="1290250"/>
            <a:ext cx="23364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Confederated Tribes of Grand Ronde celebrates every year on November 22nd and hosts a Restoration Celebration and powwow for tribal members and community members to come take part in and give thanks to our ancestors and elders who helped fight for our Tribe. </a:t>
            </a:r>
            <a:endParaRPr/>
          </a:p>
        </p:txBody>
      </p:sp>
      <p:sp>
        <p:nvSpPr>
          <p:cNvPr id="303" name="Google Shape;303;p34"/>
          <p:cNvSpPr txBox="1"/>
          <p:nvPr/>
        </p:nvSpPr>
        <p:spPr>
          <a:xfrm>
            <a:off x="5631350" y="4641675"/>
            <a:ext cx="34290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Photo </a:t>
            </a:r>
            <a:r>
              <a:rPr lang="en">
                <a:solidFill>
                  <a:srgbClr val="FFFFFF"/>
                </a:solidFill>
              </a:rPr>
              <a:t>courtesy</a:t>
            </a:r>
            <a:r>
              <a:rPr lang="en">
                <a:solidFill>
                  <a:srgbClr val="FFFFFF"/>
                </a:solidFill>
              </a:rPr>
              <a:t> of Timothy J. Gonzalez</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Grand Ronde Tribal members celebrated the 36th anniversary of Restoration on Friday, Nov. 22, 2019, in the Tribal gym." id="308" name="Google Shape;308;p35" title="Grand Ronde's 36th Restoration Celebration - Smoke Signal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300"/>
              <a:t>Did You Know</a:t>
            </a:r>
            <a:endParaRPr sz="6300"/>
          </a:p>
        </p:txBody>
      </p:sp>
      <p:sp>
        <p:nvSpPr>
          <p:cNvPr id="247" name="Google Shape;247;p25"/>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t>There are nine nations in Oregon</a:t>
            </a:r>
            <a:endParaRPr b="1" sz="2300"/>
          </a:p>
          <a:p>
            <a:pPr indent="-342900" lvl="0" marL="457200" rtl="0" algn="l">
              <a:spcBef>
                <a:spcPts val="1600"/>
              </a:spcBef>
              <a:spcAft>
                <a:spcPts val="0"/>
              </a:spcAft>
              <a:buSzPts val="1800"/>
              <a:buChar char="●"/>
            </a:pPr>
            <a:r>
              <a:rPr lang="en" sz="1800"/>
              <a:t>The Confederated Tribes of Grand Ronde</a:t>
            </a:r>
            <a:endParaRPr sz="1800"/>
          </a:p>
          <a:p>
            <a:pPr indent="-342900" lvl="0" marL="457200" rtl="0" algn="l">
              <a:spcBef>
                <a:spcPts val="0"/>
              </a:spcBef>
              <a:spcAft>
                <a:spcPts val="0"/>
              </a:spcAft>
              <a:buSzPts val="1800"/>
              <a:buChar char="●"/>
            </a:pPr>
            <a:r>
              <a:rPr lang="en" sz="1800"/>
              <a:t>The Confederated Tribes of Siletz Indians</a:t>
            </a:r>
            <a:endParaRPr sz="1800"/>
          </a:p>
          <a:p>
            <a:pPr indent="-342900" lvl="0" marL="457200" rtl="0" algn="l">
              <a:spcBef>
                <a:spcPts val="0"/>
              </a:spcBef>
              <a:spcAft>
                <a:spcPts val="0"/>
              </a:spcAft>
              <a:buSzPts val="1800"/>
              <a:buChar char="●"/>
            </a:pPr>
            <a:r>
              <a:rPr lang="en" sz="1800"/>
              <a:t>The Confederated Tribes of Coos, Lower Umpqua and Siuslaw Indians</a:t>
            </a:r>
            <a:endParaRPr sz="1800"/>
          </a:p>
          <a:p>
            <a:pPr indent="-342900" lvl="0" marL="457200" rtl="0" algn="l">
              <a:spcBef>
                <a:spcPts val="0"/>
              </a:spcBef>
              <a:spcAft>
                <a:spcPts val="0"/>
              </a:spcAft>
              <a:buSzPts val="1800"/>
              <a:buChar char="●"/>
            </a:pPr>
            <a:r>
              <a:rPr lang="en" sz="1800"/>
              <a:t>Confederated Tribes of Umatilla Reservation</a:t>
            </a:r>
            <a:endParaRPr sz="1800"/>
          </a:p>
          <a:p>
            <a:pPr indent="-342900" lvl="0" marL="457200" rtl="0" algn="l">
              <a:spcBef>
                <a:spcPts val="0"/>
              </a:spcBef>
              <a:spcAft>
                <a:spcPts val="0"/>
              </a:spcAft>
              <a:buSzPts val="1800"/>
              <a:buChar char="●"/>
            </a:pPr>
            <a:r>
              <a:rPr lang="en" sz="1800"/>
              <a:t>Confederated Tribes of Warm Springs</a:t>
            </a:r>
            <a:endParaRPr sz="1800"/>
          </a:p>
          <a:p>
            <a:pPr indent="-342900" lvl="0" marL="457200" rtl="0" algn="l">
              <a:spcBef>
                <a:spcPts val="0"/>
              </a:spcBef>
              <a:spcAft>
                <a:spcPts val="0"/>
              </a:spcAft>
              <a:buSzPts val="1800"/>
              <a:buChar char="●"/>
            </a:pPr>
            <a:r>
              <a:rPr lang="en" sz="1800"/>
              <a:t>Cow Creek Band of Umpqua Indians</a:t>
            </a:r>
            <a:endParaRPr sz="1800"/>
          </a:p>
          <a:p>
            <a:pPr indent="-342900" lvl="0" marL="457200" rtl="0" algn="l">
              <a:spcBef>
                <a:spcPts val="0"/>
              </a:spcBef>
              <a:spcAft>
                <a:spcPts val="0"/>
              </a:spcAft>
              <a:buSzPts val="1800"/>
              <a:buChar char="●"/>
            </a:pPr>
            <a:r>
              <a:rPr lang="en" sz="1800"/>
              <a:t>Coquille Indian Tribe</a:t>
            </a:r>
            <a:endParaRPr sz="1800"/>
          </a:p>
          <a:p>
            <a:pPr indent="-342900" lvl="0" marL="457200" rtl="0" algn="l">
              <a:spcBef>
                <a:spcPts val="0"/>
              </a:spcBef>
              <a:spcAft>
                <a:spcPts val="0"/>
              </a:spcAft>
              <a:buSzPts val="1800"/>
              <a:buChar char="●"/>
            </a:pPr>
            <a:r>
              <a:rPr lang="en" sz="1800"/>
              <a:t>Klamath Tribes</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6"/>
          <p:cNvPicPr preferRelativeResize="0"/>
          <p:nvPr/>
        </p:nvPicPr>
        <p:blipFill rotWithShape="1">
          <a:blip r:embed="rId3">
            <a:alphaModFix/>
          </a:blip>
          <a:srcRect b="0" l="0" r="0" t="6244"/>
          <a:stretch/>
        </p:blipFill>
        <p:spPr>
          <a:xfrm>
            <a:off x="304688" y="0"/>
            <a:ext cx="8534624" cy="5143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7"/>
          <p:cNvPicPr preferRelativeResize="0"/>
          <p:nvPr/>
        </p:nvPicPr>
        <p:blipFill rotWithShape="1">
          <a:blip r:embed="rId3">
            <a:alphaModFix/>
          </a:blip>
          <a:srcRect b="6164" l="-1620" r="1619" t="0"/>
          <a:stretch/>
        </p:blipFill>
        <p:spPr>
          <a:xfrm>
            <a:off x="4883925" y="0"/>
            <a:ext cx="3544600" cy="5143500"/>
          </a:xfrm>
          <a:prstGeom prst="rect">
            <a:avLst/>
          </a:prstGeom>
          <a:noFill/>
          <a:ln>
            <a:noFill/>
          </a:ln>
        </p:spPr>
      </p:pic>
      <p:sp>
        <p:nvSpPr>
          <p:cNvPr id="258" name="Google Shape;258;p27"/>
          <p:cNvSpPr txBox="1"/>
          <p:nvPr>
            <p:ph type="ctrTitle"/>
          </p:nvPr>
        </p:nvSpPr>
        <p:spPr>
          <a:xfrm>
            <a:off x="315175" y="318675"/>
            <a:ext cx="3224400" cy="3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Confederated Tribes of Grand Ronde: </a:t>
            </a:r>
            <a:endParaRPr/>
          </a:p>
          <a:p>
            <a:pPr indent="0" lvl="0" marL="0" rtl="0" algn="l">
              <a:spcBef>
                <a:spcPts val="0"/>
              </a:spcBef>
              <a:spcAft>
                <a:spcPts val="0"/>
              </a:spcAft>
              <a:buNone/>
            </a:pPr>
            <a:r>
              <a:rPr lang="en"/>
              <a:t>Who Are We?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8"/>
          <p:cNvPicPr preferRelativeResize="0"/>
          <p:nvPr/>
        </p:nvPicPr>
        <p:blipFill rotWithShape="1">
          <a:blip r:embed="rId3">
            <a:alphaModFix/>
          </a:blip>
          <a:srcRect b="0" l="0" r="0" t="0"/>
          <a:stretch/>
        </p:blipFill>
        <p:spPr>
          <a:xfrm>
            <a:off x="1" y="0"/>
            <a:ext cx="9144000" cy="5143500"/>
          </a:xfrm>
          <a:prstGeom prst="rect">
            <a:avLst/>
          </a:prstGeom>
          <a:noFill/>
          <a:ln>
            <a:noFill/>
          </a:ln>
        </p:spPr>
      </p:pic>
      <p:sp>
        <p:nvSpPr>
          <p:cNvPr id="264" name="Google Shape;264;p28"/>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txBox="1"/>
          <p:nvPr>
            <p:ph type="title"/>
          </p:nvPr>
        </p:nvSpPr>
        <p:spPr>
          <a:xfrm>
            <a:off x="351600" y="2736850"/>
            <a:ext cx="3997500" cy="138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Did the Tribe get the Reservation?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1128750" y="394200"/>
            <a:ext cx="68865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Termination</a:t>
            </a:r>
            <a:endParaRPr/>
          </a:p>
        </p:txBody>
      </p:sp>
      <p:sp>
        <p:nvSpPr>
          <p:cNvPr id="271" name="Google Shape;271;p29"/>
          <p:cNvSpPr txBox="1"/>
          <p:nvPr>
            <p:ph idx="1" type="body"/>
          </p:nvPr>
        </p:nvSpPr>
        <p:spPr>
          <a:xfrm>
            <a:off x="1128750" y="2225463"/>
            <a:ext cx="6886500" cy="21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Long ago, tribes were rounded up and forced onto reservations. After several decades of living on reservations, seven out of the nine tribes were </a:t>
            </a:r>
            <a:r>
              <a:rPr b="1" lang="en"/>
              <a:t>terminated</a:t>
            </a:r>
            <a:r>
              <a:rPr lang="en"/>
              <a:t> by the federal government. Tribal members were forced to move from the reservation to find housing and jobs to support their families. </a:t>
            </a:r>
            <a:endParaRPr/>
          </a:p>
          <a:p>
            <a:pPr indent="0" lvl="0" marL="0" rtl="0" algn="ctr">
              <a:spcBef>
                <a:spcPts val="1600"/>
              </a:spcBef>
              <a:spcAft>
                <a:spcPts val="1600"/>
              </a:spcAft>
              <a:buNone/>
            </a:pPr>
            <a:r>
              <a:rPr lang="en"/>
              <a:t>What do you think the word </a:t>
            </a:r>
            <a:r>
              <a:rPr i="1" lang="en" u="sng"/>
              <a:t>terminated</a:t>
            </a:r>
            <a:r>
              <a:rPr lang="en"/>
              <a:t> means?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1885050" y="1960550"/>
            <a:ext cx="5373900" cy="128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Termination Video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1"/>
          <p:cNvPicPr preferRelativeResize="0"/>
          <p:nvPr/>
        </p:nvPicPr>
        <p:blipFill rotWithShape="1">
          <a:blip r:embed="rId3">
            <a:alphaModFix/>
          </a:blip>
          <a:srcRect b="0" l="2883" r="2883"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282" name="Google Shape;282;p31"/>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being terminated for almost 30 years, a group of elders on the Grand Ronde reservation began fighting for the tribe to be restored and seeked</a:t>
            </a:r>
            <a:r>
              <a:rPr b="1" lang="en"/>
              <a:t> restoration</a:t>
            </a:r>
            <a:r>
              <a:rPr lang="en"/>
              <a:t>.</a:t>
            </a:r>
            <a:r>
              <a:rPr lang="en"/>
              <a:t> </a:t>
            </a:r>
            <a:endParaRPr/>
          </a:p>
          <a:p>
            <a:pPr indent="0" lvl="0" marL="0" rtl="0" algn="l">
              <a:spcBef>
                <a:spcPts val="1600"/>
              </a:spcBef>
              <a:spcAft>
                <a:spcPts val="0"/>
              </a:spcAft>
              <a:buNone/>
            </a:pPr>
            <a:r>
              <a:rPr lang="en"/>
              <a:t>What do you think the word</a:t>
            </a:r>
            <a:r>
              <a:rPr i="1" lang="en" u="sng"/>
              <a:t> restoration </a:t>
            </a:r>
            <a:r>
              <a:rPr lang="en"/>
              <a:t>means?</a:t>
            </a:r>
            <a:endParaRPr/>
          </a:p>
          <a:p>
            <a:pPr indent="0" lvl="0" marL="0" rtl="0" algn="l">
              <a:spcBef>
                <a:spcPts val="1600"/>
              </a:spcBef>
              <a:spcAft>
                <a:spcPts val="1600"/>
              </a:spcAft>
              <a:buNone/>
            </a:pPr>
            <a:r>
              <a:t/>
            </a:r>
            <a:endParaRPr/>
          </a:p>
        </p:txBody>
      </p:sp>
      <p:sp>
        <p:nvSpPr>
          <p:cNvPr id="283" name="Google Shape;283;p31"/>
          <p:cNvSpPr txBox="1"/>
          <p:nvPr/>
        </p:nvSpPr>
        <p:spPr>
          <a:xfrm>
            <a:off x="5132700" y="4174000"/>
            <a:ext cx="3455700" cy="8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Grand Ronde Restoration Hearing 1983</a:t>
            </a:r>
            <a:endParaRPr/>
          </a:p>
          <a:p>
            <a:pPr indent="0" lvl="0" marL="0" rtl="0" algn="l">
              <a:spcBef>
                <a:spcPts val="0"/>
              </a:spcBef>
              <a:spcAft>
                <a:spcPts val="0"/>
              </a:spcAft>
              <a:buNone/>
            </a:pPr>
            <a:r>
              <a:rPr lang="en"/>
              <a:t>Courtesy Oregon Historical Society Lib., OrHi101587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1128750" y="394200"/>
            <a:ext cx="68865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Grand Ronde Restoration </a:t>
            </a:r>
            <a:endParaRPr/>
          </a:p>
        </p:txBody>
      </p:sp>
      <p:sp>
        <p:nvSpPr>
          <p:cNvPr id="289" name="Google Shape;289;p32"/>
          <p:cNvSpPr txBox="1"/>
          <p:nvPr>
            <p:ph idx="1" type="body"/>
          </p:nvPr>
        </p:nvSpPr>
        <p:spPr>
          <a:xfrm>
            <a:off x="1128750" y="2225463"/>
            <a:ext cx="6886500" cy="21972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solidFill>
                  <a:srgbClr val="242424"/>
                </a:solidFill>
              </a:rPr>
              <a:t>After traveling back and forth to Washington DC a lot, </a:t>
            </a:r>
            <a:r>
              <a:rPr lang="en">
                <a:solidFill>
                  <a:srgbClr val="242424"/>
                </a:solidFill>
              </a:rPr>
              <a:t>testifying</a:t>
            </a:r>
            <a:r>
              <a:rPr lang="en">
                <a:solidFill>
                  <a:srgbClr val="242424"/>
                </a:solidFill>
              </a:rPr>
              <a:t> in front of Congress and a whole lot of other planning, on November 22, 1983 the Grand Ronde Restoration Act was signed into law and the Confederated Tribes of Grand Ronde became recognized by the state of Oregon and the federal government.  </a:t>
            </a:r>
            <a:endParaRPr>
              <a:solidFill>
                <a:srgbClr val="242424"/>
              </a:solidFill>
            </a:endParaRPr>
          </a:p>
          <a:p>
            <a:pPr indent="0" lvl="0" marL="0" rtl="0" algn="ctr">
              <a:lnSpc>
                <a:spcPct val="120000"/>
              </a:lnSpc>
              <a:spcBef>
                <a:spcPts val="1200"/>
              </a:spcBef>
              <a:spcAft>
                <a:spcPts val="0"/>
              </a:spcAft>
              <a:buNone/>
            </a:pPr>
            <a:r>
              <a:t/>
            </a:r>
            <a:endParaRPr>
              <a:solidFill>
                <a:srgbClr val="242424"/>
              </a:solidFill>
            </a:endParaRPr>
          </a:p>
          <a:p>
            <a:pPr indent="0" lvl="0" marL="0" rtl="0" algn="ctr">
              <a:lnSpc>
                <a:spcPct val="120000"/>
              </a:lnSpc>
              <a:spcBef>
                <a:spcPts val="1200"/>
              </a:spcBef>
              <a:spcAft>
                <a:spcPts val="0"/>
              </a:spcAft>
              <a:buClr>
                <a:schemeClr val="dk1"/>
              </a:buClr>
              <a:buSzPts val="1100"/>
              <a:buFont typeface="Arial"/>
              <a:buNone/>
            </a:pPr>
            <a:r>
              <a:t/>
            </a:r>
            <a:endParaRPr>
              <a:solidFill>
                <a:srgbClr val="242424"/>
              </a:solidFill>
            </a:endParaRPr>
          </a:p>
          <a:p>
            <a:pPr indent="0" lvl="0" marL="0" rtl="0" algn="ctr">
              <a:spcBef>
                <a:spcPts val="12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