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Playfair Display"/>
      <p:regular r:id="rId14"/>
      <p:bold r:id="rId15"/>
      <p:italic r:id="rId16"/>
      <p:boldItalic r:id="rId17"/>
    </p:embeddedFont>
    <p:embeddedFont>
      <p:font typeface="Montserrat"/>
      <p:regular r:id="rId18"/>
      <p:bold r:id="rId19"/>
      <p:italic r:id="rId20"/>
      <p:boldItalic r:id="rId21"/>
    </p:embeddedFon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italic.fntdata"/><Relationship Id="rId11" Type="http://schemas.openxmlformats.org/officeDocument/2006/relationships/slide" Target="slides/slide6.xml"/><Relationship Id="rId22" Type="http://schemas.openxmlformats.org/officeDocument/2006/relationships/font" Target="fonts/Oswald-regular.fntdata"/><Relationship Id="rId10" Type="http://schemas.openxmlformats.org/officeDocument/2006/relationships/slide" Target="slides/slide5.xml"/><Relationship Id="rId21" Type="http://schemas.openxmlformats.org/officeDocument/2006/relationships/font" Target="fonts/Montserrat-boldItalic.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PlayfairDisplay-bold.fntdata"/><Relationship Id="rId14" Type="http://schemas.openxmlformats.org/officeDocument/2006/relationships/font" Target="fonts/PlayfairDisplay-regular.fntdata"/><Relationship Id="rId17" Type="http://schemas.openxmlformats.org/officeDocument/2006/relationships/font" Target="fonts/PlayfairDisplay-boldItalic.fntdata"/><Relationship Id="rId16" Type="http://schemas.openxmlformats.org/officeDocument/2006/relationships/font" Target="fonts/PlayfairDisplay-italic.fntdata"/><Relationship Id="rId5" Type="http://schemas.openxmlformats.org/officeDocument/2006/relationships/notesMaster" Target="notesMasters/notesMaster1.xml"/><Relationship Id="rId19" Type="http://schemas.openxmlformats.org/officeDocument/2006/relationships/font" Target="fonts/Montserrat-bold.fntdata"/><Relationship Id="rId6" Type="http://schemas.openxmlformats.org/officeDocument/2006/relationships/slide" Target="slides/slide1.xml"/><Relationship Id="rId18"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c4e897b6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1c4e897b6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1c4e897b6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1c4e897b6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c4e897b6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c4e897b6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c4e897b6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c4e897b6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c4e897b6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c4e897b6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1c4e897b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1c4e897b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c4e897b6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c4e897b6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3"/>
          <p:cNvPicPr preferRelativeResize="0"/>
          <p:nvPr/>
        </p:nvPicPr>
        <p:blipFill rotWithShape="1">
          <a:blip r:embed="rId3">
            <a:alphaModFix/>
          </a:blip>
          <a:srcRect b="14469" l="18739" r="13582" t="15152"/>
          <a:stretch/>
        </p:blipFill>
        <p:spPr>
          <a:xfrm>
            <a:off x="0" y="52750"/>
            <a:ext cx="4875075" cy="5090751"/>
          </a:xfrm>
          <a:prstGeom prst="rect">
            <a:avLst/>
          </a:prstGeom>
          <a:noFill/>
          <a:ln>
            <a:noFill/>
          </a:ln>
        </p:spPr>
      </p:pic>
      <p:sp>
        <p:nvSpPr>
          <p:cNvPr id="59" name="Google Shape;59;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000"/>
              <a:t>Plant Uses in the Pacific Northwest</a:t>
            </a:r>
            <a:endParaRPr sz="4000"/>
          </a:p>
        </p:txBody>
      </p:sp>
      <p:sp>
        <p:nvSpPr>
          <p:cNvPr id="60" name="Google Shape;60;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fontScale="70000"/>
          </a:bodyPr>
          <a:lstStyle/>
          <a:p>
            <a:pPr indent="0" lvl="0" marL="0" rtl="0" algn="l">
              <a:spcBef>
                <a:spcPts val="0"/>
              </a:spcBef>
              <a:spcAft>
                <a:spcPts val="0"/>
              </a:spcAft>
              <a:buNone/>
            </a:pPr>
            <a:r>
              <a:rPr lang="en"/>
              <a:t>The Confederated Tribes of Grand Ronde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Hazel - </a:t>
            </a:r>
            <a:r>
              <a:rPr lang="en">
                <a:latin typeface="Lucida Sans"/>
                <a:ea typeface="Lucida Sans"/>
                <a:cs typeface="Lucida Sans"/>
                <a:sym typeface="Lucida Sans"/>
              </a:rPr>
              <a:t>taqwǝla-stik</a:t>
            </a:r>
            <a:endParaRPr>
              <a:latin typeface="Lucida Sans"/>
              <a:ea typeface="Lucida Sans"/>
              <a:cs typeface="Lucida Sans"/>
              <a:sym typeface="Lucida Sans"/>
            </a:endParaRPr>
          </a:p>
        </p:txBody>
      </p:sp>
      <p:sp>
        <p:nvSpPr>
          <p:cNvPr id="66" name="Google Shape;66;p14"/>
          <p:cNvSpPr txBox="1"/>
          <p:nvPr>
            <p:ph idx="1" type="body"/>
          </p:nvPr>
        </p:nvSpPr>
        <p:spPr>
          <a:xfrm>
            <a:off x="311700" y="1234075"/>
            <a:ext cx="4788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Hazel is a shrub or a small tree</a:t>
            </a:r>
            <a:endParaRPr/>
          </a:p>
          <a:p>
            <a:pPr indent="0" lvl="0" marL="457200" rtl="0" algn="l">
              <a:spcBef>
                <a:spcPts val="1200"/>
              </a:spcBef>
              <a:spcAft>
                <a:spcPts val="0"/>
              </a:spcAft>
              <a:buNone/>
            </a:pPr>
            <a:r>
              <a:t/>
            </a:r>
            <a:endParaRPr sz="700"/>
          </a:p>
          <a:p>
            <a:pPr indent="-342900" lvl="0" marL="457200" rtl="0" algn="l">
              <a:spcBef>
                <a:spcPts val="1200"/>
              </a:spcBef>
              <a:spcAft>
                <a:spcPts val="0"/>
              </a:spcAft>
              <a:buSzPts val="1800"/>
              <a:buChar char="❖"/>
            </a:pPr>
            <a:r>
              <a:rPr lang="en"/>
              <a:t>M</a:t>
            </a:r>
            <a:r>
              <a:rPr lang="en"/>
              <a:t>ost commonly used plant material for making baskets in Grand Ronde</a:t>
            </a:r>
            <a:endParaRPr/>
          </a:p>
          <a:p>
            <a:pPr indent="0" lvl="0" marL="0" rtl="0" algn="l">
              <a:spcBef>
                <a:spcPts val="1200"/>
              </a:spcBef>
              <a:spcAft>
                <a:spcPts val="0"/>
              </a:spcAft>
              <a:buNone/>
            </a:pPr>
            <a:r>
              <a:t/>
            </a:r>
            <a:endParaRPr sz="700"/>
          </a:p>
          <a:p>
            <a:pPr indent="-342900" lvl="0" marL="457200" rtl="0" algn="l">
              <a:spcBef>
                <a:spcPts val="1200"/>
              </a:spcBef>
              <a:spcAft>
                <a:spcPts val="0"/>
              </a:spcAft>
              <a:buSzPts val="1800"/>
              <a:buChar char="❖"/>
            </a:pPr>
            <a:r>
              <a:rPr lang="en"/>
              <a:t>The nuts from the tree are edible - hazelnuts</a:t>
            </a:r>
            <a:endParaRPr/>
          </a:p>
        </p:txBody>
      </p:sp>
      <p:pic>
        <p:nvPicPr>
          <p:cNvPr id="67" name="Google Shape;67;p14"/>
          <p:cNvPicPr preferRelativeResize="0"/>
          <p:nvPr/>
        </p:nvPicPr>
        <p:blipFill rotWithShape="1">
          <a:blip r:embed="rId3">
            <a:alphaModFix/>
          </a:blip>
          <a:srcRect b="0" l="29463" r="0" t="0"/>
          <a:stretch/>
        </p:blipFill>
        <p:spPr>
          <a:xfrm>
            <a:off x="5515850" y="0"/>
            <a:ext cx="3628150"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Acorn</a:t>
            </a:r>
            <a:r>
              <a:rPr lang="en"/>
              <a:t> - </a:t>
            </a:r>
            <a:r>
              <a:rPr lang="en">
                <a:latin typeface="Lucida Sans"/>
                <a:ea typeface="Lucida Sans"/>
                <a:cs typeface="Lucida Sans"/>
                <a:sym typeface="Lucida Sans"/>
              </a:rPr>
              <a:t>k’anawi</a:t>
            </a:r>
            <a:endParaRPr>
              <a:latin typeface="Lucida Sans"/>
              <a:ea typeface="Lucida Sans"/>
              <a:cs typeface="Lucida Sans"/>
              <a:sym typeface="Lucida Sans"/>
            </a:endParaRPr>
          </a:p>
        </p:txBody>
      </p:sp>
      <p:sp>
        <p:nvSpPr>
          <p:cNvPr id="73" name="Google Shape;73;p15"/>
          <p:cNvSpPr txBox="1"/>
          <p:nvPr>
            <p:ph idx="1" type="body"/>
          </p:nvPr>
        </p:nvSpPr>
        <p:spPr>
          <a:xfrm>
            <a:off x="311700" y="1234075"/>
            <a:ext cx="4788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Come from oak trees</a:t>
            </a:r>
            <a:endParaRPr/>
          </a:p>
          <a:p>
            <a:pPr indent="0" lvl="0" marL="457200" rtl="0" algn="l">
              <a:spcBef>
                <a:spcPts val="1200"/>
              </a:spcBef>
              <a:spcAft>
                <a:spcPts val="0"/>
              </a:spcAft>
              <a:buNone/>
            </a:pPr>
            <a:r>
              <a:t/>
            </a:r>
            <a:endParaRPr sz="700"/>
          </a:p>
          <a:p>
            <a:pPr indent="-342900" lvl="0" marL="457200" rtl="0" algn="l">
              <a:spcBef>
                <a:spcPts val="1200"/>
              </a:spcBef>
              <a:spcAft>
                <a:spcPts val="0"/>
              </a:spcAft>
              <a:buSzPts val="1800"/>
              <a:buChar char="❖"/>
            </a:pPr>
            <a:r>
              <a:rPr lang="en"/>
              <a:t>Acorns are gathered, dried, shelled, leached with water and then ground into a powder. This powder is often used in soups.</a:t>
            </a:r>
            <a:endParaRPr/>
          </a:p>
        </p:txBody>
      </p:sp>
      <p:pic>
        <p:nvPicPr>
          <p:cNvPr id="74" name="Google Shape;74;p15"/>
          <p:cNvPicPr preferRelativeResize="0"/>
          <p:nvPr/>
        </p:nvPicPr>
        <p:blipFill rotWithShape="1">
          <a:blip r:embed="rId3">
            <a:alphaModFix/>
          </a:blip>
          <a:srcRect b="0" l="26484" r="26489" t="0"/>
          <a:stretch/>
        </p:blipFill>
        <p:spPr>
          <a:xfrm>
            <a:off x="5515850" y="0"/>
            <a:ext cx="3628150"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Tarweed</a:t>
            </a:r>
            <a:r>
              <a:rPr lang="en"/>
              <a:t> - </a:t>
            </a:r>
            <a:r>
              <a:rPr lang="en">
                <a:latin typeface="Lucida Sans"/>
                <a:ea typeface="Lucida Sans"/>
                <a:cs typeface="Lucida Sans"/>
                <a:sym typeface="Lucida Sans"/>
              </a:rPr>
              <a:t>limulo-saplil</a:t>
            </a:r>
            <a:endParaRPr>
              <a:latin typeface="Lucida Sans"/>
              <a:ea typeface="Lucida Sans"/>
              <a:cs typeface="Lucida Sans"/>
              <a:sym typeface="Lucida Sans"/>
            </a:endParaRPr>
          </a:p>
        </p:txBody>
      </p:sp>
      <p:sp>
        <p:nvSpPr>
          <p:cNvPr id="80" name="Google Shape;80;p16"/>
          <p:cNvSpPr txBox="1"/>
          <p:nvPr>
            <p:ph idx="1" type="body"/>
          </p:nvPr>
        </p:nvSpPr>
        <p:spPr>
          <a:xfrm>
            <a:off x="311700" y="1234075"/>
            <a:ext cx="4520100" cy="33348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Tarweed is an annual plant that readily self-seeds. It's home to the moist areas of the Pacific Northwest and is abundant in wet meadows of the Willamette Valley and nearby habitats. </a:t>
            </a:r>
            <a:endParaRPr/>
          </a:p>
          <a:p>
            <a:pPr indent="0" lvl="0" marL="457200" rtl="0" algn="l">
              <a:spcBef>
                <a:spcPts val="1200"/>
              </a:spcBef>
              <a:spcAft>
                <a:spcPts val="0"/>
              </a:spcAft>
              <a:buNone/>
            </a:pPr>
            <a:r>
              <a:t/>
            </a:r>
            <a:endParaRPr sz="700"/>
          </a:p>
          <a:p>
            <a:pPr indent="-342900" lvl="0" marL="457200" rtl="0" algn="l">
              <a:spcBef>
                <a:spcPts val="1200"/>
              </a:spcBef>
              <a:spcAft>
                <a:spcPts val="0"/>
              </a:spcAft>
              <a:buSzPts val="1800"/>
              <a:buChar char="❖"/>
            </a:pPr>
            <a:r>
              <a:rPr lang="en"/>
              <a:t>Tarweed seeds can be gathered from the Tarweed plant. They are grinded down and the oil they produce is used in foods. </a:t>
            </a:r>
            <a:endParaRPr/>
          </a:p>
        </p:txBody>
      </p:sp>
      <p:pic>
        <p:nvPicPr>
          <p:cNvPr id="81" name="Google Shape;81;p16"/>
          <p:cNvPicPr preferRelativeResize="0"/>
          <p:nvPr/>
        </p:nvPicPr>
        <p:blipFill rotWithShape="1">
          <a:blip r:embed="rId3">
            <a:alphaModFix/>
          </a:blip>
          <a:srcRect b="0" l="17458" r="33444" t="0"/>
          <a:stretch/>
        </p:blipFill>
        <p:spPr>
          <a:xfrm>
            <a:off x="5341130" y="0"/>
            <a:ext cx="3802870" cy="51435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Cedar</a:t>
            </a:r>
            <a:r>
              <a:rPr lang="en"/>
              <a:t> - </a:t>
            </a:r>
            <a:r>
              <a:rPr lang="en">
                <a:latin typeface="Lucida Sans"/>
                <a:ea typeface="Lucida Sans"/>
                <a:cs typeface="Lucida Sans"/>
                <a:sym typeface="Lucida Sans"/>
              </a:rPr>
              <a:t>khalakwati-stik●</a:t>
            </a:r>
            <a:r>
              <a:rPr baseline="30000" lang="en">
                <a:latin typeface="Lucida Sans"/>
                <a:ea typeface="Lucida Sans"/>
                <a:cs typeface="Lucida Sans"/>
                <a:sym typeface="Lucida Sans"/>
              </a:rPr>
              <a:t>r</a:t>
            </a:r>
            <a:endParaRPr baseline="30000">
              <a:latin typeface="Lucida Sans"/>
              <a:ea typeface="Lucida Sans"/>
              <a:cs typeface="Lucida Sans"/>
              <a:sym typeface="Lucida Sans"/>
            </a:endParaRPr>
          </a:p>
        </p:txBody>
      </p:sp>
      <p:sp>
        <p:nvSpPr>
          <p:cNvPr id="87" name="Google Shape;87;p17"/>
          <p:cNvSpPr txBox="1"/>
          <p:nvPr>
            <p:ph idx="1" type="body"/>
          </p:nvPr>
        </p:nvSpPr>
        <p:spPr>
          <a:xfrm>
            <a:off x="311700" y="1212275"/>
            <a:ext cx="4788600" cy="3702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Cedarwood is light, soft, resinous, and durable, even when in contact with soil or moisture.</a:t>
            </a:r>
            <a:endParaRPr/>
          </a:p>
          <a:p>
            <a:pPr indent="-342900" lvl="0" marL="457200" rtl="0" algn="l">
              <a:spcBef>
                <a:spcPts val="0"/>
              </a:spcBef>
              <a:spcAft>
                <a:spcPts val="0"/>
              </a:spcAft>
              <a:buSzPts val="1800"/>
              <a:buChar char="❖"/>
            </a:pPr>
            <a:r>
              <a:rPr lang="en"/>
              <a:t>Cedar is used for carving tools, canoes, and building structures such as plankhouses</a:t>
            </a:r>
            <a:endParaRPr sz="700"/>
          </a:p>
          <a:p>
            <a:pPr indent="-342900" lvl="0" marL="457200" rtl="0" algn="l">
              <a:spcBef>
                <a:spcPts val="0"/>
              </a:spcBef>
              <a:spcAft>
                <a:spcPts val="0"/>
              </a:spcAft>
              <a:buSzPts val="1800"/>
              <a:buChar char="❖"/>
            </a:pPr>
            <a:r>
              <a:rPr lang="en"/>
              <a:t>Cedar roots are used for making watertight baskets because the roots have the ability to swell when water comes into contact with them</a:t>
            </a:r>
            <a:endParaRPr/>
          </a:p>
          <a:p>
            <a:pPr indent="-342900" lvl="0" marL="457200" rtl="0" algn="l">
              <a:spcBef>
                <a:spcPts val="0"/>
              </a:spcBef>
              <a:spcAft>
                <a:spcPts val="0"/>
              </a:spcAft>
              <a:buSzPts val="1800"/>
              <a:buChar char="❖"/>
            </a:pPr>
            <a:r>
              <a:rPr lang="en"/>
              <a:t>Cedar bark can be used for clothing</a:t>
            </a:r>
            <a:endParaRPr/>
          </a:p>
        </p:txBody>
      </p:sp>
      <p:pic>
        <p:nvPicPr>
          <p:cNvPr id="88" name="Google Shape;88;p17"/>
          <p:cNvPicPr preferRelativeResize="0"/>
          <p:nvPr/>
        </p:nvPicPr>
        <p:blipFill rotWithShape="1">
          <a:blip r:embed="rId3">
            <a:alphaModFix/>
          </a:blip>
          <a:srcRect b="0" l="16098" r="30996" t="0"/>
          <a:stretch/>
        </p:blipFill>
        <p:spPr>
          <a:xfrm>
            <a:off x="5515850" y="0"/>
            <a:ext cx="3628150" cy="51435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Berries</a:t>
            </a:r>
            <a:r>
              <a:rPr lang="en"/>
              <a:t> - </a:t>
            </a:r>
            <a:r>
              <a:rPr lang="en">
                <a:latin typeface="Lucida Sans"/>
                <a:ea typeface="Lucida Sans"/>
                <a:cs typeface="Lucida Sans"/>
                <a:sym typeface="Lucida Sans"/>
              </a:rPr>
              <a:t>ulali</a:t>
            </a:r>
            <a:endParaRPr>
              <a:latin typeface="Lucida Sans"/>
              <a:ea typeface="Lucida Sans"/>
              <a:cs typeface="Lucida Sans"/>
              <a:sym typeface="Lucida Sans"/>
            </a:endParaRPr>
          </a:p>
        </p:txBody>
      </p:sp>
      <p:sp>
        <p:nvSpPr>
          <p:cNvPr id="94" name="Google Shape;94;p18"/>
          <p:cNvSpPr txBox="1"/>
          <p:nvPr>
            <p:ph idx="1" type="body"/>
          </p:nvPr>
        </p:nvSpPr>
        <p:spPr>
          <a:xfrm>
            <a:off x="311700" y="1234075"/>
            <a:ext cx="4788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Includes: blackberries, huckleberries, salmonberries, service berries, Oregon grape, salal berries</a:t>
            </a:r>
            <a:endParaRPr/>
          </a:p>
          <a:p>
            <a:pPr indent="0" lvl="0" marL="457200" rtl="0" algn="l">
              <a:spcBef>
                <a:spcPts val="1200"/>
              </a:spcBef>
              <a:spcAft>
                <a:spcPts val="0"/>
              </a:spcAft>
              <a:buNone/>
            </a:pPr>
            <a:r>
              <a:t/>
            </a:r>
            <a:endParaRPr sz="700"/>
          </a:p>
          <a:p>
            <a:pPr indent="-342900" lvl="0" marL="457200" rtl="0" algn="l">
              <a:spcBef>
                <a:spcPts val="1200"/>
              </a:spcBef>
              <a:spcAft>
                <a:spcPts val="0"/>
              </a:spcAft>
              <a:buSzPts val="1800"/>
              <a:buChar char="❖"/>
            </a:pPr>
            <a:r>
              <a:rPr lang="en"/>
              <a:t>Berries can be eaten right away but they can also be dried or made into jam so that they can be eaten in the winter. </a:t>
            </a:r>
            <a:endParaRPr/>
          </a:p>
        </p:txBody>
      </p:sp>
      <p:pic>
        <p:nvPicPr>
          <p:cNvPr id="95" name="Google Shape;95;p18"/>
          <p:cNvPicPr preferRelativeResize="0"/>
          <p:nvPr/>
        </p:nvPicPr>
        <p:blipFill rotWithShape="1">
          <a:blip r:embed="rId3">
            <a:alphaModFix/>
          </a:blip>
          <a:srcRect b="0" l="13760" r="33335" t="0"/>
          <a:stretch/>
        </p:blipFill>
        <p:spPr>
          <a:xfrm>
            <a:off x="5515850" y="0"/>
            <a:ext cx="3628150"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Camas</a:t>
            </a:r>
            <a:r>
              <a:rPr lang="en"/>
              <a:t> - </a:t>
            </a:r>
            <a:r>
              <a:rPr lang="en">
                <a:latin typeface="Lucida Sans"/>
                <a:ea typeface="Lucida Sans"/>
                <a:cs typeface="Lucida Sans"/>
                <a:sym typeface="Lucida Sans"/>
              </a:rPr>
              <a:t>lakamas</a:t>
            </a:r>
            <a:endParaRPr>
              <a:latin typeface="Lucida Sans"/>
              <a:ea typeface="Lucida Sans"/>
              <a:cs typeface="Lucida Sans"/>
              <a:sym typeface="Lucida Sans"/>
            </a:endParaRPr>
          </a:p>
        </p:txBody>
      </p:sp>
      <p:sp>
        <p:nvSpPr>
          <p:cNvPr id="101" name="Google Shape;101;p19"/>
          <p:cNvSpPr txBox="1"/>
          <p:nvPr>
            <p:ph idx="1" type="body"/>
          </p:nvPr>
        </p:nvSpPr>
        <p:spPr>
          <a:xfrm>
            <a:off x="311700" y="1234075"/>
            <a:ext cx="4788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One of the Native ancestors’ main food sources.</a:t>
            </a:r>
            <a:endParaRPr/>
          </a:p>
          <a:p>
            <a:pPr indent="0" lvl="0" marL="457200" rtl="0" algn="l">
              <a:spcBef>
                <a:spcPts val="1200"/>
              </a:spcBef>
              <a:spcAft>
                <a:spcPts val="0"/>
              </a:spcAft>
              <a:buNone/>
            </a:pPr>
            <a:r>
              <a:t/>
            </a:r>
            <a:endParaRPr sz="700"/>
          </a:p>
          <a:p>
            <a:pPr indent="-342900" lvl="0" marL="457200" rtl="0" algn="l">
              <a:spcBef>
                <a:spcPts val="1200"/>
              </a:spcBef>
              <a:spcAft>
                <a:spcPts val="0"/>
              </a:spcAft>
              <a:buSzPts val="1800"/>
              <a:buChar char="❖"/>
            </a:pPr>
            <a:r>
              <a:rPr lang="en"/>
              <a:t>Camas bulbs are dug up in the summer and roasted for 3-5 days outdoors in an oven built in the ground.</a:t>
            </a:r>
            <a:endParaRPr/>
          </a:p>
          <a:p>
            <a:pPr indent="-342900" lvl="0" marL="457200" rtl="0" algn="l">
              <a:spcBef>
                <a:spcPts val="0"/>
              </a:spcBef>
              <a:spcAft>
                <a:spcPts val="0"/>
              </a:spcAft>
              <a:buSzPts val="1800"/>
              <a:buChar char="❖"/>
            </a:pPr>
            <a:r>
              <a:rPr lang="en"/>
              <a:t>The roasted camas is then made into cakes that can be eaten right away or stored.</a:t>
            </a:r>
            <a:endParaRPr/>
          </a:p>
        </p:txBody>
      </p:sp>
      <p:pic>
        <p:nvPicPr>
          <p:cNvPr id="102" name="Google Shape;102;p19"/>
          <p:cNvPicPr preferRelativeResize="0"/>
          <p:nvPr/>
        </p:nvPicPr>
        <p:blipFill rotWithShape="1">
          <a:blip r:embed="rId3">
            <a:alphaModFix/>
          </a:blip>
          <a:srcRect b="0" l="35949" r="23802" t="0"/>
          <a:stretch/>
        </p:blipFill>
        <p:spPr>
          <a:xfrm>
            <a:off x="5463875" y="0"/>
            <a:ext cx="3680126" cy="51435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64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Wapato</a:t>
            </a:r>
            <a:r>
              <a:rPr lang="en"/>
              <a:t> - </a:t>
            </a:r>
            <a:r>
              <a:rPr lang="en">
                <a:latin typeface="Lucida Sans"/>
                <a:ea typeface="Lucida Sans"/>
                <a:cs typeface="Lucida Sans"/>
                <a:sym typeface="Lucida Sans"/>
              </a:rPr>
              <a:t>wapt</a:t>
            </a:r>
            <a:r>
              <a:rPr baseline="30000" lang="en">
                <a:latin typeface="Lucida Sans"/>
                <a:ea typeface="Lucida Sans"/>
                <a:cs typeface="Lucida Sans"/>
                <a:sym typeface="Lucida Sans"/>
              </a:rPr>
              <a:t>h</a:t>
            </a:r>
            <a:r>
              <a:rPr lang="en">
                <a:latin typeface="Lucida Sans"/>
                <a:ea typeface="Lucida Sans"/>
                <a:cs typeface="Lucida Sans"/>
                <a:sym typeface="Lucida Sans"/>
              </a:rPr>
              <a:t>u</a:t>
            </a:r>
            <a:endParaRPr>
              <a:latin typeface="Lucida Sans"/>
              <a:ea typeface="Lucida Sans"/>
              <a:cs typeface="Lucida Sans"/>
              <a:sym typeface="Lucida Sans"/>
            </a:endParaRPr>
          </a:p>
        </p:txBody>
      </p:sp>
      <p:sp>
        <p:nvSpPr>
          <p:cNvPr id="108" name="Google Shape;108;p20"/>
          <p:cNvSpPr txBox="1"/>
          <p:nvPr>
            <p:ph idx="1" type="body"/>
          </p:nvPr>
        </p:nvSpPr>
        <p:spPr>
          <a:xfrm>
            <a:off x="311700" y="1234075"/>
            <a:ext cx="4788600" cy="37188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Char char="❖"/>
            </a:pPr>
            <a:r>
              <a:rPr lang="en"/>
              <a:t>“Wapato.” It’s also known as “Duck potato” or “arrowroot.” Explorer </a:t>
            </a:r>
            <a:r>
              <a:rPr lang="en"/>
              <a:t>Meriwether</a:t>
            </a:r>
            <a:r>
              <a:rPr lang="en"/>
              <a:t> Lewis dropped back one day from the rest of the party “to examine a root of which the natives had been digging great quantities in the bottoms along the river.”</a:t>
            </a:r>
            <a:endParaRPr/>
          </a:p>
          <a:p>
            <a:pPr indent="-317182" lvl="0" marL="457200" rtl="0" algn="l">
              <a:spcBef>
                <a:spcPts val="0"/>
              </a:spcBef>
              <a:spcAft>
                <a:spcPts val="0"/>
              </a:spcAft>
              <a:buSzPct val="100000"/>
              <a:buChar char="❖"/>
            </a:pPr>
            <a:r>
              <a:rPr lang="en"/>
              <a:t>The tubers can be eaten raw or cooked for 15 to 20 minutes. The taste is similar to potatoes and chestnuts, and they can be prepared in the same fashions: roasting, frying, boiling, and so on. They can also be sliced and dried to prepare a flour.</a:t>
            </a:r>
            <a:endParaRPr/>
          </a:p>
          <a:p>
            <a:pPr indent="-317182" lvl="0" marL="457200" rtl="0" algn="l">
              <a:spcBef>
                <a:spcPts val="0"/>
              </a:spcBef>
              <a:spcAft>
                <a:spcPts val="0"/>
              </a:spcAft>
              <a:buSzPct val="100000"/>
              <a:buChar char="❖"/>
            </a:pPr>
            <a:r>
              <a:rPr lang="en"/>
              <a:t>Wapato may have been an important food source historically but not today, according to Confederated Tribes of the Grand Ronde cultural educator Greg Archuleta. He said wapato is known to absorb metals and other pollutants. </a:t>
            </a:r>
            <a:endParaRPr/>
          </a:p>
        </p:txBody>
      </p:sp>
      <p:pic>
        <p:nvPicPr>
          <p:cNvPr id="109" name="Google Shape;109;p20"/>
          <p:cNvPicPr preferRelativeResize="0"/>
          <p:nvPr/>
        </p:nvPicPr>
        <p:blipFill rotWithShape="1">
          <a:blip r:embed="rId3">
            <a:alphaModFix/>
          </a:blip>
          <a:srcRect b="0" l="13760" r="33335" t="0"/>
          <a:stretch/>
        </p:blipFill>
        <p:spPr>
          <a:xfrm>
            <a:off x="5515850" y="0"/>
            <a:ext cx="3628150"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B6D7A8"/>
      </a:dk1>
      <a:lt1>
        <a:srgbClr val="FFFFFF"/>
      </a:lt1>
      <a:dk2>
        <a:srgbClr val="000000"/>
      </a:dk2>
      <a:lt2>
        <a:srgbClr val="D9D9D9"/>
      </a:lt2>
      <a:accent1>
        <a:srgbClr val="666666"/>
      </a:accent1>
      <a:accent2>
        <a:srgbClr val="483165"/>
      </a:accent2>
      <a:accent3>
        <a:srgbClr val="8E7CC3"/>
      </a:accent3>
      <a:accent4>
        <a:srgbClr val="38761D"/>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