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aleway"/>
      <p:regular r:id="rId29"/>
      <p:bold r:id="rId30"/>
      <p:italic r:id="rId31"/>
      <p:boldItalic r:id="rId32"/>
    </p:embeddedFont>
    <p:embeddedFont>
      <p:font typeface="Lato"/>
      <p:regular r:id="rId33"/>
      <p:bold r:id="rId34"/>
      <p:italic r:id="rId35"/>
      <p:boldItalic r:id="rId36"/>
    </p:embeddedFont>
    <p:embeddedFont>
      <p:font typeface="Average"/>
      <p:regular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italic.fntdata"/><Relationship Id="rId30" Type="http://schemas.openxmlformats.org/officeDocument/2006/relationships/font" Target="fonts/Raleway-bold.fntdata"/><Relationship Id="rId11" Type="http://schemas.openxmlformats.org/officeDocument/2006/relationships/slide" Target="slides/slide6.xml"/><Relationship Id="rId33" Type="http://schemas.openxmlformats.org/officeDocument/2006/relationships/font" Target="fonts/Lato-regular.fntdata"/><Relationship Id="rId10" Type="http://schemas.openxmlformats.org/officeDocument/2006/relationships/slide" Target="slides/slide5.xml"/><Relationship Id="rId32" Type="http://schemas.openxmlformats.org/officeDocument/2006/relationships/font" Target="fonts/Raleway-boldItalic.fntdata"/><Relationship Id="rId13" Type="http://schemas.openxmlformats.org/officeDocument/2006/relationships/slide" Target="slides/slide8.xml"/><Relationship Id="rId35" Type="http://schemas.openxmlformats.org/officeDocument/2006/relationships/font" Target="fonts/Lato-italic.fntdata"/><Relationship Id="rId12" Type="http://schemas.openxmlformats.org/officeDocument/2006/relationships/slide" Target="slides/slide7.xml"/><Relationship Id="rId34" Type="http://schemas.openxmlformats.org/officeDocument/2006/relationships/font" Target="fonts/Lato-bold.fntdata"/><Relationship Id="rId15" Type="http://schemas.openxmlformats.org/officeDocument/2006/relationships/slide" Target="slides/slide10.xml"/><Relationship Id="rId37" Type="http://schemas.openxmlformats.org/officeDocument/2006/relationships/font" Target="fonts/Average-regular.fntdata"/><Relationship Id="rId14" Type="http://schemas.openxmlformats.org/officeDocument/2006/relationships/slide" Target="slides/slide9.xml"/><Relationship Id="rId36" Type="http://schemas.openxmlformats.org/officeDocument/2006/relationships/font" Target="fonts/La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info.gov/content/pkg/STATUTE-68/pdf/STATUTE-68-Pg724.pdf#page=5"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FtwoxyHBYNPCsuJ4PM8N935TaeEMITk7wDVVcb5qI_I/edit?usp=sharing"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info.gov/content/pkg/STATUTE-70/pdf/STATUTE-70-Pg986.pdf"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track.us/congress/bills/98/hr3885/text"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urdocuments.gov/doc.php?flash=false&amp;doc=50&amp;page=transcript"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EQRH8sqou4gumt81g7iDRnI2xebn7U3qsNtAeM19uuA/edit?usp=sharing"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info.gov/content/pkg/COMPS-5299/pdf/COMPS-5299.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6bMq9Ek6jnA" TargetMode="External"/><Relationship Id="rId3" Type="http://schemas.openxmlformats.org/officeDocument/2006/relationships/hyperlink" Target="https://youtu.be/2h_PuVm-1DE"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15a360d456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15a360d456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15a360d456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15a360d456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the Act: </a:t>
            </a:r>
            <a:r>
              <a:rPr lang="en" u="sng">
                <a:solidFill>
                  <a:schemeClr val="hlink"/>
                </a:solidFill>
                <a:hlinkClick r:id="rId2"/>
              </a:rPr>
              <a:t>https://www.govinfo.gov/content/pkg/STATUTE-68/pdf/STATUTE-68-Pg724.pdf#page=5</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15a360d456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15a360d456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For more information relating to the effects of the Termination Act on Grand Ronde Tribal Members, see the High School U.S. History Lesson Presentation </a:t>
            </a:r>
            <a:r>
              <a:rPr lang="en" u="sng">
                <a:solidFill>
                  <a:schemeClr val="hlink"/>
                </a:solidFill>
                <a:hlinkClick r:id="rId2"/>
              </a:rPr>
              <a:t>Termination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15a360d456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15a360d456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15a360d456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15a360d456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15a360d456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15a360d456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the Act: </a:t>
            </a:r>
            <a:r>
              <a:rPr lang="en" u="sng">
                <a:solidFill>
                  <a:schemeClr val="hlink"/>
                </a:solidFill>
                <a:hlinkClick r:id="rId2"/>
              </a:rPr>
              <a:t>https://www.govinfo.gov/content/pkg/STATUTE-70/pdf/STATUTE-70-Pg986.pdf</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15a360d456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15a360d456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15a360d456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15a360d456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15a360d456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15a360d456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15a360d456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15a360d456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the Act: </a:t>
            </a:r>
            <a:r>
              <a:rPr lang="en" u="sng">
                <a:solidFill>
                  <a:schemeClr val="hlink"/>
                </a:solidFill>
                <a:hlinkClick r:id="rId2"/>
              </a:rPr>
              <a:t>https://www.govtrack.us/congress/bills/98/hr3885/text</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15a360d45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15a360d45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the Act: </a:t>
            </a:r>
            <a:r>
              <a:rPr lang="en" u="sng">
                <a:solidFill>
                  <a:schemeClr val="hlink"/>
                </a:solidFill>
                <a:hlinkClick r:id="rId2"/>
              </a:rPr>
              <a:t>https://www.ourdocuments.gov/doc.php?flash=false&amp;doc=50&amp;page=transcript</a:t>
            </a:r>
            <a:r>
              <a:rPr lang="en"/>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15a360d456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15a360d456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For more information relating to the effects of the Restoration Act on Grand Ronde Tribal Members, see the High School U.S. History Lesson Presentation </a:t>
            </a:r>
            <a:r>
              <a:rPr lang="en" u="sng">
                <a:solidFill>
                  <a:schemeClr val="hlink"/>
                </a:solidFill>
                <a:hlinkClick r:id="rId2"/>
              </a:rPr>
              <a:t>Restoration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Students can also view the Grand Ronde Restoration Video, found at the end of this slideshow</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15a360d456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15a360d456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15c976c87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15c976c87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15c976c87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15c976c87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Grand Ronde Restoration Video</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15a360d4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15a360d4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arenBoth"/>
            </a:pPr>
            <a:r>
              <a:rPr lang="en"/>
              <a:t>This was the first situation in history where Native Americans were forced into dividing and determining nuclear families. In the Native American culture, many families live communally and often house multiple generations within the same household. When the Dawes General Allotment Act was passed, Native families were forced to state who “belonged” within each family unit. </a:t>
            </a:r>
            <a:r>
              <a:rPr lang="en"/>
              <a:t>Because</a:t>
            </a:r>
            <a:r>
              <a:rPr lang="en"/>
              <a:t> the heads of families and certain individuals were granted pieces of land, it was essential that families were </a:t>
            </a:r>
            <a:r>
              <a:rPr lang="en"/>
              <a:t>divided</a:t>
            </a:r>
            <a:r>
              <a:rPr lang="en"/>
              <a:t> accordingly to reduce the amount of land lost.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arenBoth"/>
            </a:pPr>
            <a:r>
              <a:rPr i="1" lang="en"/>
              <a:t>This same rule did not apply for the White settlers who purchased the leftover land on the Reservation. Can you make an inference as to how the government felt towards the Native Americans versus the White settlers?</a:t>
            </a:r>
            <a:endParaRPr i="1"/>
          </a:p>
          <a:p>
            <a:pPr indent="0" lvl="0" marL="457200" rtl="0" algn="l">
              <a:spcBef>
                <a:spcPts val="0"/>
              </a:spcBef>
              <a:spcAft>
                <a:spcPts val="0"/>
              </a:spcAft>
              <a:buNone/>
            </a:pPr>
            <a:r>
              <a:rPr b="1" lang="en"/>
              <a:t>Possible Answer</a:t>
            </a:r>
            <a:r>
              <a:rPr lang="en"/>
              <a:t>: The U.S. Government did not trust the Native Americans to own and manage their own land. They wanted to maintain control over the Native Americans, their resources, and their rights. </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AutoNum type="arabicParenBoth"/>
            </a:pPr>
            <a:r>
              <a:rPr i="1" lang="en"/>
              <a:t>When the U.S. Government refers to the “civilization of Indians” what does that mean?</a:t>
            </a:r>
            <a:endParaRPr i="1"/>
          </a:p>
          <a:p>
            <a:pPr indent="0" lvl="0" marL="457200" rtl="0" algn="l">
              <a:spcBef>
                <a:spcPts val="0"/>
              </a:spcBef>
              <a:spcAft>
                <a:spcPts val="0"/>
              </a:spcAft>
              <a:buNone/>
            </a:pPr>
            <a:r>
              <a:rPr b="1" lang="en"/>
              <a:t>Possible Answer</a:t>
            </a:r>
            <a:r>
              <a:rPr lang="en"/>
              <a:t>: Assimilation. The U.S. Government wanted the Native Americans to assimilate into White culture - live in traditional settler houses, wear settlers clothing, send their children to formal school, etc.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15a360d45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15a360d45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15a360d456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15a360d45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15a35ac8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15a35ac8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15a360d456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15a360d45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the Act: </a:t>
            </a:r>
            <a:r>
              <a:rPr lang="en" u="sng">
                <a:solidFill>
                  <a:schemeClr val="hlink"/>
                </a:solidFill>
                <a:hlinkClick r:id="rId2"/>
              </a:rPr>
              <a:t>https://www.govinfo.gov/content/pkg/COMPS-5299/pdf/COMPS-5299.pdf</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15a360d45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15a360d45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Supplemental Resources:</a:t>
            </a:r>
            <a:endParaRPr/>
          </a:p>
          <a:p>
            <a:pPr indent="-298450" lvl="0" marL="457200" rtl="0" algn="l">
              <a:spcBef>
                <a:spcPts val="0"/>
              </a:spcBef>
              <a:spcAft>
                <a:spcPts val="0"/>
              </a:spcAft>
              <a:buSzPts val="1100"/>
              <a:buChar char="●"/>
            </a:pPr>
            <a:r>
              <a:rPr b="1" lang="en"/>
              <a:t>The New Deal: Crash Course US History (</a:t>
            </a:r>
            <a:r>
              <a:rPr b="1" lang="en" u="sng">
                <a:solidFill>
                  <a:schemeClr val="hlink"/>
                </a:solidFill>
                <a:hlinkClick r:id="rId2"/>
              </a:rPr>
              <a:t>https://youtu.be/6bMq9Ek6jnA</a:t>
            </a:r>
            <a:r>
              <a:rPr b="1" lang="en"/>
              <a:t>)</a:t>
            </a:r>
            <a:r>
              <a:rPr lang="en"/>
              <a:t> </a:t>
            </a:r>
            <a:r>
              <a:rPr lang="en"/>
              <a:t>Students</a:t>
            </a:r>
            <a:r>
              <a:rPr lang="en"/>
              <a:t> can view this video to understand more about how the IRA fit into Roosevelt’s New Deal</a:t>
            </a:r>
            <a:endParaRPr/>
          </a:p>
          <a:p>
            <a:pPr indent="-298450" lvl="0" marL="457200" rtl="0" algn="l">
              <a:spcBef>
                <a:spcPts val="0"/>
              </a:spcBef>
              <a:spcAft>
                <a:spcPts val="0"/>
              </a:spcAft>
              <a:buSzPts val="1100"/>
              <a:buChar char="●"/>
            </a:pPr>
            <a:r>
              <a:rPr b="1" lang="en"/>
              <a:t>Rebuilding Indian Country (1934) (</a:t>
            </a:r>
            <a:r>
              <a:rPr b="1" lang="en" u="sng">
                <a:solidFill>
                  <a:schemeClr val="hlink"/>
                </a:solidFill>
                <a:hlinkClick r:id="rId3"/>
              </a:rPr>
              <a:t>https://youtu.be/2h_PuVm-1DE</a:t>
            </a:r>
            <a:r>
              <a:rPr b="1" lang="en"/>
              <a:t>)</a:t>
            </a:r>
            <a:r>
              <a:rPr lang="en"/>
              <a:t> This video was first produced by the US Department of the Interior in 1934 and paints a picture of how Native Americans were viewed by society during this time period. Teachers may only chose to show parts of the video as it is lengthy and somewhat stagnant at times.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15a360d45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15a360d45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hyperlink" Target="http://www.youtube.com/watch?v=zbUg6-l2GOU" TargetMode="Externa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Legislative </a:t>
            </a:r>
            <a:endParaRPr/>
          </a:p>
          <a:p>
            <a:pPr indent="0" lvl="0" marL="0" rtl="0" algn="l">
              <a:spcBef>
                <a:spcPts val="0"/>
              </a:spcBef>
              <a:spcAft>
                <a:spcPts val="0"/>
              </a:spcAft>
              <a:buNone/>
            </a:pPr>
            <a:r>
              <a:rPr lang="en"/>
              <a:t>Acts</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Native American-related bills in the U.S. Congress</a:t>
            </a:r>
            <a:endParaRPr/>
          </a:p>
        </p:txBody>
      </p:sp>
      <p:pic>
        <p:nvPicPr>
          <p:cNvPr id="88" name="Google Shape;88;p13"/>
          <p:cNvPicPr preferRelativeResize="0"/>
          <p:nvPr/>
        </p:nvPicPr>
        <p:blipFill>
          <a:blip r:embed="rId3">
            <a:alphaModFix/>
          </a:blip>
          <a:stretch>
            <a:fillRect/>
          </a:stretch>
        </p:blipFill>
        <p:spPr>
          <a:xfrm>
            <a:off x="5737853" y="733350"/>
            <a:ext cx="3406151" cy="36768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Review Questions</a:t>
            </a:r>
            <a:endParaRPr/>
          </a:p>
        </p:txBody>
      </p:sp>
      <p:sp>
        <p:nvSpPr>
          <p:cNvPr id="150" name="Google Shape;150;p22"/>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AutoNum type="arabicPeriod"/>
            </a:pPr>
            <a:r>
              <a:rPr lang="en"/>
              <a:t>In your own words, summarize this Act in 1-2 sentences.</a:t>
            </a:r>
            <a:endParaRPr/>
          </a:p>
          <a:p>
            <a:pPr indent="-311150" lvl="0" marL="457200" rtl="0" algn="l">
              <a:lnSpc>
                <a:spcPct val="200000"/>
              </a:lnSpc>
              <a:spcBef>
                <a:spcPts val="0"/>
              </a:spcBef>
              <a:spcAft>
                <a:spcPts val="0"/>
              </a:spcAft>
              <a:buSzPts val="1300"/>
              <a:buAutoNum type="arabicPeriod"/>
            </a:pPr>
            <a:r>
              <a:rPr lang="en"/>
              <a:t>What were the effects of this Act on Native American peoples?</a:t>
            </a:r>
            <a:endParaRPr/>
          </a:p>
          <a:p>
            <a:pPr indent="-311150" lvl="0" marL="457200" rtl="0" algn="l">
              <a:lnSpc>
                <a:spcPct val="200000"/>
              </a:lnSpc>
              <a:spcBef>
                <a:spcPts val="0"/>
              </a:spcBef>
              <a:spcAft>
                <a:spcPts val="0"/>
              </a:spcAft>
              <a:buSzPts val="1300"/>
              <a:buAutoNum type="arabicPeriod"/>
            </a:pPr>
            <a:r>
              <a:rPr lang="en"/>
              <a:t>What were two other events happening in U.S. history during this time?</a:t>
            </a:r>
            <a:endParaRPr/>
          </a:p>
          <a:p>
            <a:pPr indent="-311150" lvl="0" marL="457200" rtl="0" algn="l">
              <a:lnSpc>
                <a:spcPct val="200000"/>
              </a:lnSpc>
              <a:spcBef>
                <a:spcPts val="0"/>
              </a:spcBef>
              <a:spcAft>
                <a:spcPts val="0"/>
              </a:spcAft>
              <a:buSzPts val="1300"/>
              <a:buAutoNum type="arabicPeriod"/>
            </a:pPr>
            <a:r>
              <a:rPr lang="en"/>
              <a:t>Did these events have any impact on the passing of this Act? If so, explain why.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3"/>
          <p:cNvSpPr txBox="1"/>
          <p:nvPr>
            <p:ph type="title"/>
          </p:nvPr>
        </p:nvSpPr>
        <p:spPr>
          <a:xfrm>
            <a:off x="172800" y="2964100"/>
            <a:ext cx="8798400" cy="139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i="1" lang="en" sz="1500"/>
              <a:t>“the purpose of this Act is to provide for the termination of Federal supervision over the trust and restricted property of certain tribes and bands of Indians located in western Oregon and the individual members thereof, for the disposition of federally owned property acquired or withdrawn for the administration of the affairs of such Indians, and for a termination of Federal services furnished such Indians because of their status as Indians”</a:t>
            </a:r>
            <a:endParaRPr b="0" i="1" sz="1500"/>
          </a:p>
          <a:p>
            <a:pPr indent="0" lvl="0" marL="0" rtl="0" algn="l">
              <a:spcBef>
                <a:spcPts val="0"/>
              </a:spcBef>
              <a:spcAft>
                <a:spcPts val="0"/>
              </a:spcAft>
              <a:buNone/>
            </a:pPr>
            <a:r>
              <a:t/>
            </a:r>
            <a:endParaRPr b="0" i="1" sz="1500"/>
          </a:p>
        </p:txBody>
      </p:sp>
      <p:sp>
        <p:nvSpPr>
          <p:cNvPr id="156" name="Google Shape;156;p23"/>
          <p:cNvSpPr txBox="1"/>
          <p:nvPr>
            <p:ph type="title"/>
          </p:nvPr>
        </p:nvSpPr>
        <p:spPr>
          <a:xfrm>
            <a:off x="172800" y="4119300"/>
            <a:ext cx="8798400" cy="102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t>Western Oregon Indian Termination Act</a:t>
            </a:r>
            <a:endParaRPr sz="2600"/>
          </a:p>
        </p:txBody>
      </p:sp>
      <p:pic>
        <p:nvPicPr>
          <p:cNvPr id="157" name="Google Shape;157;p23"/>
          <p:cNvPicPr preferRelativeResize="0"/>
          <p:nvPr/>
        </p:nvPicPr>
        <p:blipFill>
          <a:blip r:embed="rId3">
            <a:alphaModFix/>
          </a:blip>
          <a:stretch>
            <a:fillRect/>
          </a:stretch>
        </p:blipFill>
        <p:spPr>
          <a:xfrm>
            <a:off x="2794900" y="0"/>
            <a:ext cx="3554200" cy="2792599"/>
          </a:xfrm>
          <a:prstGeom prst="rect">
            <a:avLst/>
          </a:prstGeom>
          <a:noFill/>
          <a:ln cap="flat" cmpd="sng" w="28575">
            <a:solidFill>
              <a:schemeClr val="lt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4"/>
          <p:cNvSpPr txBox="1"/>
          <p:nvPr>
            <p:ph type="title"/>
          </p:nvPr>
        </p:nvSpPr>
        <p:spPr>
          <a:xfrm>
            <a:off x="729325" y="625475"/>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Western Oregon Indian Termination Act</a:t>
            </a:r>
            <a:endParaRPr/>
          </a:p>
        </p:txBody>
      </p:sp>
      <p:sp>
        <p:nvSpPr>
          <p:cNvPr id="163" name="Google Shape;163;p24"/>
          <p:cNvSpPr txBox="1"/>
          <p:nvPr>
            <p:ph idx="1" type="body"/>
          </p:nvPr>
        </p:nvSpPr>
        <p:spPr>
          <a:xfrm>
            <a:off x="729325" y="1836475"/>
            <a:ext cx="7900200" cy="2975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Also called Public Law 588, signed by President Eisenhower</a:t>
            </a:r>
            <a:endParaRPr sz="1400"/>
          </a:p>
          <a:p>
            <a:pPr indent="-317500" lvl="0" marL="457200" rtl="0" algn="l">
              <a:spcBef>
                <a:spcPts val="0"/>
              </a:spcBef>
              <a:spcAft>
                <a:spcPts val="0"/>
              </a:spcAft>
              <a:buSzPts val="1400"/>
              <a:buChar char="●"/>
            </a:pPr>
            <a:r>
              <a:rPr lang="en" sz="1400"/>
              <a:t>C</a:t>
            </a:r>
            <a:r>
              <a:rPr lang="en" sz="1400"/>
              <a:t>alled for the termination of</a:t>
            </a:r>
            <a:r>
              <a:rPr lang="en" sz="1400" u="sng"/>
              <a:t> federal supervision</a:t>
            </a:r>
            <a:r>
              <a:rPr lang="en" sz="1400"/>
              <a:t> over the trust and restricted property of numerous Native American bands and small tribes</a:t>
            </a:r>
            <a:endParaRPr sz="1400"/>
          </a:p>
          <a:p>
            <a:pPr indent="-317500" lvl="0" marL="457200" rtl="0" algn="l">
              <a:spcBef>
                <a:spcPts val="0"/>
              </a:spcBef>
              <a:spcAft>
                <a:spcPts val="0"/>
              </a:spcAft>
              <a:buSzPts val="1400"/>
              <a:buChar char="●"/>
            </a:pPr>
            <a:r>
              <a:rPr lang="en" sz="1400"/>
              <a:t>Oral accounts from Grand Ronde Elders stated that the Tribe did not give consent for termination.</a:t>
            </a:r>
            <a:endParaRPr sz="1400"/>
          </a:p>
          <a:p>
            <a:pPr indent="-317500" lvl="0" marL="457200" rtl="0" algn="l">
              <a:spcBef>
                <a:spcPts val="0"/>
              </a:spcBef>
              <a:spcAft>
                <a:spcPts val="0"/>
              </a:spcAft>
              <a:buSzPts val="1400"/>
              <a:buChar char="●"/>
            </a:pPr>
            <a:r>
              <a:rPr lang="en" sz="1400"/>
              <a:t>61 tribes in Western Oregon were terminated, more than the total tribes terminated under all other individual acts</a:t>
            </a:r>
            <a:endParaRPr sz="1400"/>
          </a:p>
          <a:p>
            <a:pPr indent="-317500" lvl="0" marL="457200" rtl="0" algn="l">
              <a:spcBef>
                <a:spcPts val="0"/>
              </a:spcBef>
              <a:spcAft>
                <a:spcPts val="0"/>
              </a:spcAft>
              <a:buSzPts val="1400"/>
              <a:buChar char="●"/>
            </a:pPr>
            <a:r>
              <a:rPr lang="en" sz="1400"/>
              <a:t>The Termination Act terminated the tribes’ federal recognition status, stripping their identity as a sovereign nation.</a:t>
            </a:r>
            <a:endParaRPr sz="1400"/>
          </a:p>
          <a:p>
            <a:pPr indent="-317500" lvl="0" marL="457200" rtl="0" algn="l">
              <a:spcBef>
                <a:spcPts val="0"/>
              </a:spcBef>
              <a:spcAft>
                <a:spcPts val="0"/>
              </a:spcAft>
              <a:buSzPts val="1400"/>
              <a:buChar char="●"/>
            </a:pPr>
            <a:r>
              <a:rPr lang="en" sz="1400"/>
              <a:t>The tribes lost all their  treaty rights and land.</a:t>
            </a:r>
            <a:endParaRPr sz="1400"/>
          </a:p>
          <a:p>
            <a:pPr indent="-317500" lvl="0" marL="457200" rtl="0" algn="l">
              <a:spcBef>
                <a:spcPts val="0"/>
              </a:spcBef>
              <a:spcAft>
                <a:spcPts val="0"/>
              </a:spcAft>
              <a:buSzPts val="1400"/>
              <a:buChar char="●"/>
            </a:pPr>
            <a:r>
              <a:rPr lang="en" sz="1400"/>
              <a:t>The Termination Act removed all obligations that had been negotiated through treaties between the United States Government and the tribes</a:t>
            </a:r>
            <a:endParaRPr sz="1400"/>
          </a:p>
        </p:txBody>
      </p:sp>
      <p:sp>
        <p:nvSpPr>
          <p:cNvPr id="164" name="Google Shape;164;p24"/>
          <p:cNvSpPr txBox="1"/>
          <p:nvPr>
            <p:ph type="title"/>
          </p:nvPr>
        </p:nvSpPr>
        <p:spPr>
          <a:xfrm>
            <a:off x="727800" y="1230975"/>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August 1954</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5"/>
          <p:cNvSpPr txBox="1"/>
          <p:nvPr>
            <p:ph type="title"/>
          </p:nvPr>
        </p:nvSpPr>
        <p:spPr>
          <a:xfrm>
            <a:off x="730000" y="1318650"/>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Stop &amp; Think</a:t>
            </a:r>
            <a:endParaRPr/>
          </a:p>
        </p:txBody>
      </p:sp>
      <p:sp>
        <p:nvSpPr>
          <p:cNvPr id="170" name="Google Shape;170;p25"/>
          <p:cNvSpPr txBox="1"/>
          <p:nvPr>
            <p:ph idx="1" type="subTitle"/>
          </p:nvPr>
        </p:nvSpPr>
        <p:spPr>
          <a:xfrm>
            <a:off x="724950" y="2017550"/>
            <a:ext cx="3384900" cy="2973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The image on this slide is the cover of a young adult novel written about a young tribal girl’s experience during the Termination Era. </a:t>
            </a:r>
            <a:r>
              <a:rPr lang="en" sz="1800"/>
              <a:t>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Based on the title and the artwork, what do you predict the story discusses?</a:t>
            </a:r>
            <a:endParaRPr sz="1800"/>
          </a:p>
        </p:txBody>
      </p:sp>
      <p:pic>
        <p:nvPicPr>
          <p:cNvPr id="171" name="Google Shape;171;p25"/>
          <p:cNvPicPr preferRelativeResize="0"/>
          <p:nvPr/>
        </p:nvPicPr>
        <p:blipFill>
          <a:blip r:embed="rId3">
            <a:alphaModFix/>
          </a:blip>
          <a:stretch>
            <a:fillRect/>
          </a:stretch>
        </p:blipFill>
        <p:spPr>
          <a:xfrm>
            <a:off x="5329075" y="152400"/>
            <a:ext cx="3201387" cy="48387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Review Questions</a:t>
            </a:r>
            <a:endParaRPr/>
          </a:p>
        </p:txBody>
      </p:sp>
      <p:sp>
        <p:nvSpPr>
          <p:cNvPr id="177" name="Google Shape;177;p2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AutoNum type="arabicPeriod"/>
            </a:pPr>
            <a:r>
              <a:rPr lang="en"/>
              <a:t>In your own words, summarize this Act in 1-2 sentences.</a:t>
            </a:r>
            <a:endParaRPr/>
          </a:p>
          <a:p>
            <a:pPr indent="-311150" lvl="0" marL="457200" rtl="0" algn="l">
              <a:lnSpc>
                <a:spcPct val="200000"/>
              </a:lnSpc>
              <a:spcBef>
                <a:spcPts val="0"/>
              </a:spcBef>
              <a:spcAft>
                <a:spcPts val="0"/>
              </a:spcAft>
              <a:buSzPts val="1300"/>
              <a:buAutoNum type="arabicPeriod"/>
            </a:pPr>
            <a:r>
              <a:rPr lang="en"/>
              <a:t>What were the effects of this Act on Native American peoples?</a:t>
            </a:r>
            <a:endParaRPr/>
          </a:p>
          <a:p>
            <a:pPr indent="-311150" lvl="0" marL="457200" rtl="0" algn="l">
              <a:lnSpc>
                <a:spcPct val="200000"/>
              </a:lnSpc>
              <a:spcBef>
                <a:spcPts val="0"/>
              </a:spcBef>
              <a:spcAft>
                <a:spcPts val="0"/>
              </a:spcAft>
              <a:buSzPts val="1300"/>
              <a:buAutoNum type="arabicPeriod"/>
            </a:pPr>
            <a:r>
              <a:rPr lang="en"/>
              <a:t>What were two other events happening in U.S. history during this time?</a:t>
            </a:r>
            <a:endParaRPr/>
          </a:p>
          <a:p>
            <a:pPr indent="-311150" lvl="0" marL="457200" rtl="0" algn="l">
              <a:lnSpc>
                <a:spcPct val="200000"/>
              </a:lnSpc>
              <a:spcBef>
                <a:spcPts val="0"/>
              </a:spcBef>
              <a:spcAft>
                <a:spcPts val="0"/>
              </a:spcAft>
              <a:buSzPts val="1300"/>
              <a:buAutoNum type="arabicPeriod"/>
            </a:pPr>
            <a:r>
              <a:rPr lang="en"/>
              <a:t>Did these events have any impact on the passing of this Act? If so, explain why.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1" name="Shape 181"/>
        <p:cNvGrpSpPr/>
        <p:nvPr/>
      </p:nvGrpSpPr>
      <p:grpSpPr>
        <a:xfrm>
          <a:off x="0" y="0"/>
          <a:ext cx="0" cy="0"/>
          <a:chOff x="0" y="0"/>
          <a:chExt cx="0" cy="0"/>
        </a:xfrm>
      </p:grpSpPr>
      <p:sp>
        <p:nvSpPr>
          <p:cNvPr id="182" name="Google Shape;182;p27"/>
          <p:cNvSpPr txBox="1"/>
          <p:nvPr>
            <p:ph type="title"/>
          </p:nvPr>
        </p:nvSpPr>
        <p:spPr>
          <a:xfrm>
            <a:off x="172800" y="3020050"/>
            <a:ext cx="8798400" cy="87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i="1" lang="en" sz="1500"/>
              <a:t>That in order to help adult Indians who reside on or near Indian reservations to obtain reasonable and satisfactory employment…</a:t>
            </a:r>
            <a:endParaRPr b="0" i="1" sz="1500"/>
          </a:p>
        </p:txBody>
      </p:sp>
      <p:sp>
        <p:nvSpPr>
          <p:cNvPr id="183" name="Google Shape;183;p27"/>
          <p:cNvSpPr txBox="1"/>
          <p:nvPr>
            <p:ph type="title"/>
          </p:nvPr>
        </p:nvSpPr>
        <p:spPr>
          <a:xfrm>
            <a:off x="172800" y="4119300"/>
            <a:ext cx="8798400" cy="102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t>The Indian Relocation Act</a:t>
            </a:r>
            <a:endParaRPr sz="2600"/>
          </a:p>
        </p:txBody>
      </p:sp>
      <p:pic>
        <p:nvPicPr>
          <p:cNvPr id="184" name="Google Shape;184;p27"/>
          <p:cNvPicPr preferRelativeResize="0"/>
          <p:nvPr/>
        </p:nvPicPr>
        <p:blipFill>
          <a:blip r:embed="rId3">
            <a:alphaModFix/>
          </a:blip>
          <a:stretch>
            <a:fillRect/>
          </a:stretch>
        </p:blipFill>
        <p:spPr>
          <a:xfrm>
            <a:off x="2794900" y="0"/>
            <a:ext cx="3554200" cy="2792599"/>
          </a:xfrm>
          <a:prstGeom prst="rect">
            <a:avLst/>
          </a:prstGeom>
          <a:noFill/>
          <a:ln cap="flat" cmpd="sng" w="28575">
            <a:solidFill>
              <a:schemeClr val="lt1"/>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8"/>
          <p:cNvSpPr txBox="1"/>
          <p:nvPr>
            <p:ph type="title"/>
          </p:nvPr>
        </p:nvSpPr>
        <p:spPr>
          <a:xfrm>
            <a:off x="729325" y="625475"/>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Indian Relocation Act</a:t>
            </a:r>
            <a:endParaRPr/>
          </a:p>
        </p:txBody>
      </p:sp>
      <p:sp>
        <p:nvSpPr>
          <p:cNvPr id="190" name="Google Shape;190;p28"/>
          <p:cNvSpPr txBox="1"/>
          <p:nvPr>
            <p:ph idx="1" type="body"/>
          </p:nvPr>
        </p:nvSpPr>
        <p:spPr>
          <a:xfrm>
            <a:off x="283075" y="1766175"/>
            <a:ext cx="8580900" cy="3306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Public Law 959 or the Adult Vocational Training Program</a:t>
            </a:r>
            <a:endParaRPr sz="1200"/>
          </a:p>
          <a:p>
            <a:pPr indent="-304800" lvl="0" marL="457200" rtl="0" algn="l">
              <a:spcBef>
                <a:spcPts val="0"/>
              </a:spcBef>
              <a:spcAft>
                <a:spcPts val="0"/>
              </a:spcAft>
              <a:buSzPts val="1200"/>
              <a:buChar char="●"/>
            </a:pPr>
            <a:r>
              <a:rPr lang="en" sz="1200"/>
              <a:t>I</a:t>
            </a:r>
            <a:r>
              <a:rPr lang="en" sz="1200"/>
              <a:t>ntended to:</a:t>
            </a:r>
            <a:endParaRPr sz="1200"/>
          </a:p>
          <a:p>
            <a:pPr indent="-304800" lvl="1" marL="914400" rtl="0" algn="l">
              <a:spcBef>
                <a:spcPts val="0"/>
              </a:spcBef>
              <a:spcAft>
                <a:spcPts val="0"/>
              </a:spcAft>
              <a:buSzPts val="1200"/>
              <a:buChar char="○"/>
            </a:pPr>
            <a:r>
              <a:rPr lang="en" sz="1200"/>
              <a:t> encourage Native Americans in the United States to leave Indian reservations and their traditional lands</a:t>
            </a:r>
            <a:endParaRPr sz="1200"/>
          </a:p>
          <a:p>
            <a:pPr indent="-304800" lvl="1" marL="914400" rtl="0" algn="l">
              <a:spcBef>
                <a:spcPts val="0"/>
              </a:spcBef>
              <a:spcAft>
                <a:spcPts val="0"/>
              </a:spcAft>
              <a:buSzPts val="1200"/>
              <a:buChar char="○"/>
            </a:pPr>
            <a:r>
              <a:rPr lang="en" sz="1200"/>
              <a:t>assimilate into the general population in urban areas</a:t>
            </a:r>
            <a:endParaRPr sz="1200"/>
          </a:p>
          <a:p>
            <a:pPr indent="-304800" lvl="1" marL="914400" rtl="0" algn="l">
              <a:spcBef>
                <a:spcPts val="0"/>
              </a:spcBef>
              <a:spcAft>
                <a:spcPts val="0"/>
              </a:spcAft>
              <a:buSzPts val="1200"/>
              <a:buChar char="○"/>
            </a:pPr>
            <a:r>
              <a:rPr lang="en" sz="1200"/>
              <a:t>weaken community and tribal ties</a:t>
            </a:r>
            <a:endParaRPr sz="1200"/>
          </a:p>
          <a:p>
            <a:pPr indent="-304800" lvl="0" marL="457200" rtl="0" algn="l">
              <a:spcBef>
                <a:spcPts val="0"/>
              </a:spcBef>
              <a:spcAft>
                <a:spcPts val="0"/>
              </a:spcAft>
              <a:buSzPts val="1200"/>
              <a:buChar char="●"/>
            </a:pPr>
            <a:r>
              <a:rPr lang="en" sz="1200"/>
              <a:t>offered to pay moving expenses and provide some vocational training for those who were willing to move from the reservations to certain government-designated cities</a:t>
            </a:r>
            <a:endParaRPr sz="1200"/>
          </a:p>
          <a:p>
            <a:pPr indent="-304800" lvl="0" marL="457200" rtl="0" algn="l">
              <a:spcBef>
                <a:spcPts val="0"/>
              </a:spcBef>
              <a:spcAft>
                <a:spcPts val="0"/>
              </a:spcAft>
              <a:buSzPts val="1200"/>
              <a:buChar char="●"/>
            </a:pPr>
            <a:r>
              <a:rPr lang="en" sz="1200"/>
              <a:t>Types of assistance offered included:</a:t>
            </a:r>
            <a:endParaRPr sz="1200"/>
          </a:p>
          <a:p>
            <a:pPr indent="-304800" lvl="1" marL="914400" rtl="0" algn="l">
              <a:spcBef>
                <a:spcPts val="0"/>
              </a:spcBef>
              <a:spcAft>
                <a:spcPts val="0"/>
              </a:spcAft>
              <a:buSzPts val="1200"/>
              <a:buChar char="○"/>
            </a:pPr>
            <a:r>
              <a:rPr lang="en" sz="1200"/>
              <a:t>relocation transportation and transportation of household goods</a:t>
            </a:r>
            <a:endParaRPr sz="1200"/>
          </a:p>
          <a:p>
            <a:pPr indent="-304800" lvl="1" marL="914400" rtl="0" algn="l">
              <a:spcBef>
                <a:spcPts val="0"/>
              </a:spcBef>
              <a:spcAft>
                <a:spcPts val="0"/>
              </a:spcAft>
              <a:buSzPts val="1200"/>
              <a:buChar char="○"/>
            </a:pPr>
            <a:r>
              <a:rPr lang="en" sz="1200"/>
              <a:t>subsistence per diem for both the time of relocation and up to four weeks after arrival</a:t>
            </a:r>
            <a:endParaRPr sz="1200"/>
          </a:p>
          <a:p>
            <a:pPr indent="-304800" lvl="1" marL="914400" rtl="0" algn="l">
              <a:spcBef>
                <a:spcPts val="0"/>
              </a:spcBef>
              <a:spcAft>
                <a:spcPts val="0"/>
              </a:spcAft>
              <a:buSzPts val="1200"/>
              <a:buChar char="○"/>
            </a:pPr>
            <a:r>
              <a:rPr lang="en" sz="1200"/>
              <a:t>medical insurance for workers and their dependents</a:t>
            </a:r>
            <a:endParaRPr sz="1200"/>
          </a:p>
          <a:p>
            <a:pPr indent="-304800" lvl="1" marL="914400" rtl="0" algn="l">
              <a:spcBef>
                <a:spcPts val="0"/>
              </a:spcBef>
              <a:spcAft>
                <a:spcPts val="0"/>
              </a:spcAft>
              <a:buSzPts val="1200"/>
              <a:buChar char="○"/>
            </a:pPr>
            <a:r>
              <a:rPr lang="en" sz="1200"/>
              <a:t>grants to purchase work clothing, household goods and furniture</a:t>
            </a:r>
            <a:endParaRPr sz="1200"/>
          </a:p>
          <a:p>
            <a:pPr indent="0" lvl="0" marL="0" rtl="0" algn="l">
              <a:spcBef>
                <a:spcPts val="1200"/>
              </a:spcBef>
              <a:spcAft>
                <a:spcPts val="1200"/>
              </a:spcAft>
              <a:buNone/>
            </a:pPr>
            <a:r>
              <a:rPr b="1" lang="en" sz="1200"/>
              <a:t>However, not all who accepted these offers actually received these benefits once they arrived in the cities, leading to some cases of </a:t>
            </a:r>
            <a:r>
              <a:rPr b="1" lang="en" sz="1200" u="sng"/>
              <a:t>poverty, culture shock, joblessness and homelessness </a:t>
            </a:r>
            <a:r>
              <a:rPr b="1" lang="en" sz="1200"/>
              <a:t>among this population in the new, urban environment</a:t>
            </a:r>
            <a:endParaRPr b="1" sz="1200"/>
          </a:p>
        </p:txBody>
      </p:sp>
      <p:sp>
        <p:nvSpPr>
          <p:cNvPr id="191" name="Google Shape;191;p28"/>
          <p:cNvSpPr txBox="1"/>
          <p:nvPr>
            <p:ph type="title"/>
          </p:nvPr>
        </p:nvSpPr>
        <p:spPr>
          <a:xfrm>
            <a:off x="727800" y="1230975"/>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August 3, 1956</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9"/>
          <p:cNvSpPr txBox="1"/>
          <p:nvPr>
            <p:ph type="title"/>
          </p:nvPr>
        </p:nvSpPr>
        <p:spPr>
          <a:xfrm>
            <a:off x="730000" y="1318650"/>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Stop &amp; Think</a:t>
            </a:r>
            <a:endParaRPr/>
          </a:p>
        </p:txBody>
      </p:sp>
      <p:sp>
        <p:nvSpPr>
          <p:cNvPr id="197" name="Google Shape;197;p29"/>
          <p:cNvSpPr txBox="1"/>
          <p:nvPr>
            <p:ph idx="1" type="subTitle"/>
          </p:nvPr>
        </p:nvSpPr>
        <p:spPr>
          <a:xfrm>
            <a:off x="724950" y="2017550"/>
            <a:ext cx="3384900" cy="2973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Take a look at the flyer on this slide. It was used to </a:t>
            </a:r>
            <a:r>
              <a:rPr lang="en" sz="1800"/>
              <a:t>entice</a:t>
            </a:r>
            <a:r>
              <a:rPr lang="en" sz="1800"/>
              <a:t> Native Americans to move to Colorado during the Indian Relocation Act.</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What tactics were used to motivate the Tribal Members to move?</a:t>
            </a:r>
            <a:endParaRPr sz="1800"/>
          </a:p>
        </p:txBody>
      </p:sp>
      <p:pic>
        <p:nvPicPr>
          <p:cNvPr id="198" name="Google Shape;198;p29"/>
          <p:cNvPicPr preferRelativeResize="0"/>
          <p:nvPr/>
        </p:nvPicPr>
        <p:blipFill rotWithShape="1">
          <a:blip r:embed="rId3">
            <a:alphaModFix/>
          </a:blip>
          <a:srcRect b="0" l="58781" r="0" t="0"/>
          <a:stretch/>
        </p:blipFill>
        <p:spPr>
          <a:xfrm>
            <a:off x="4943767" y="0"/>
            <a:ext cx="3976059"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Review Questions</a:t>
            </a:r>
            <a:endParaRPr/>
          </a:p>
        </p:txBody>
      </p:sp>
      <p:sp>
        <p:nvSpPr>
          <p:cNvPr id="204" name="Google Shape;204;p30"/>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AutoNum type="arabicPeriod"/>
            </a:pPr>
            <a:r>
              <a:rPr lang="en"/>
              <a:t>In your own words, summarize this Act in 1-2 sentences.</a:t>
            </a:r>
            <a:endParaRPr/>
          </a:p>
          <a:p>
            <a:pPr indent="-311150" lvl="0" marL="457200" rtl="0" algn="l">
              <a:lnSpc>
                <a:spcPct val="200000"/>
              </a:lnSpc>
              <a:spcBef>
                <a:spcPts val="0"/>
              </a:spcBef>
              <a:spcAft>
                <a:spcPts val="0"/>
              </a:spcAft>
              <a:buSzPts val="1300"/>
              <a:buAutoNum type="arabicPeriod"/>
            </a:pPr>
            <a:r>
              <a:rPr lang="en"/>
              <a:t>What were the effects of this Act on Native American peoples?</a:t>
            </a:r>
            <a:endParaRPr/>
          </a:p>
          <a:p>
            <a:pPr indent="-311150" lvl="0" marL="457200" rtl="0" algn="l">
              <a:lnSpc>
                <a:spcPct val="200000"/>
              </a:lnSpc>
              <a:spcBef>
                <a:spcPts val="0"/>
              </a:spcBef>
              <a:spcAft>
                <a:spcPts val="0"/>
              </a:spcAft>
              <a:buSzPts val="1300"/>
              <a:buAutoNum type="arabicPeriod"/>
            </a:pPr>
            <a:r>
              <a:rPr lang="en"/>
              <a:t>What were two other events happening in U.S. history during this time?</a:t>
            </a:r>
            <a:endParaRPr/>
          </a:p>
          <a:p>
            <a:pPr indent="-311150" lvl="0" marL="457200" rtl="0" algn="l">
              <a:lnSpc>
                <a:spcPct val="200000"/>
              </a:lnSpc>
              <a:spcBef>
                <a:spcPts val="0"/>
              </a:spcBef>
              <a:spcAft>
                <a:spcPts val="0"/>
              </a:spcAft>
              <a:buSzPts val="1300"/>
              <a:buAutoNum type="arabicPeriod"/>
            </a:pPr>
            <a:r>
              <a:rPr lang="en"/>
              <a:t>Did these events have any impact on the passing of this Act? If so, explain why.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1"/>
          <p:cNvSpPr txBox="1"/>
          <p:nvPr>
            <p:ph type="title"/>
          </p:nvPr>
        </p:nvSpPr>
        <p:spPr>
          <a:xfrm>
            <a:off x="436500" y="2839550"/>
            <a:ext cx="8271000" cy="139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i="1" lang="en" sz="1500"/>
              <a:t>“The Confederated Tribes of the Grand Ronde Community of Oregon shall be considered as one tribal unit for purposes of Federal recognition and eligibility for Federal benefits…”</a:t>
            </a:r>
            <a:endParaRPr b="0" i="1" sz="1500"/>
          </a:p>
        </p:txBody>
      </p:sp>
      <p:sp>
        <p:nvSpPr>
          <p:cNvPr id="210" name="Google Shape;210;p31"/>
          <p:cNvSpPr txBox="1"/>
          <p:nvPr>
            <p:ph type="title"/>
          </p:nvPr>
        </p:nvSpPr>
        <p:spPr>
          <a:xfrm>
            <a:off x="172800" y="4119300"/>
            <a:ext cx="8798400" cy="102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t>The Grand Ronde Restoration Act</a:t>
            </a:r>
            <a:endParaRPr sz="2600"/>
          </a:p>
        </p:txBody>
      </p:sp>
      <p:pic>
        <p:nvPicPr>
          <p:cNvPr id="211" name="Google Shape;211;p31"/>
          <p:cNvPicPr preferRelativeResize="0"/>
          <p:nvPr/>
        </p:nvPicPr>
        <p:blipFill>
          <a:blip r:embed="rId3">
            <a:alphaModFix/>
          </a:blip>
          <a:stretch>
            <a:fillRect/>
          </a:stretch>
        </p:blipFill>
        <p:spPr>
          <a:xfrm>
            <a:off x="2826075" y="205225"/>
            <a:ext cx="3491850" cy="2424896"/>
          </a:xfrm>
          <a:prstGeom prst="rect">
            <a:avLst/>
          </a:prstGeom>
          <a:noFill/>
          <a:ln cap="flat" cmpd="sng" w="28575">
            <a:solidFill>
              <a:srgbClr val="FFFFFF"/>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291325" y="468150"/>
            <a:ext cx="5324400" cy="3891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i="1" lang="en" sz="1700"/>
              <a:t>“To each head of family, one-quarter of a section;</a:t>
            </a:r>
            <a:endParaRPr b="0" i="1" sz="1700"/>
          </a:p>
          <a:p>
            <a:pPr indent="0" lvl="0" marL="0" rtl="0" algn="l">
              <a:spcBef>
                <a:spcPts val="0"/>
              </a:spcBef>
              <a:spcAft>
                <a:spcPts val="0"/>
              </a:spcAft>
              <a:buNone/>
            </a:pPr>
            <a:r>
              <a:t/>
            </a:r>
            <a:endParaRPr b="0" i="1" sz="1700"/>
          </a:p>
          <a:p>
            <a:pPr indent="0" lvl="0" marL="0" rtl="0" algn="l">
              <a:spcBef>
                <a:spcPts val="0"/>
              </a:spcBef>
              <a:spcAft>
                <a:spcPts val="0"/>
              </a:spcAft>
              <a:buNone/>
            </a:pPr>
            <a:r>
              <a:rPr b="0" i="1" lang="en" sz="1700"/>
              <a:t>To each single person over eighteen years of age, one-eighth of a section;</a:t>
            </a:r>
            <a:endParaRPr b="0" i="1" sz="1700"/>
          </a:p>
          <a:p>
            <a:pPr indent="0" lvl="0" marL="0" rtl="0" algn="l">
              <a:spcBef>
                <a:spcPts val="0"/>
              </a:spcBef>
              <a:spcAft>
                <a:spcPts val="0"/>
              </a:spcAft>
              <a:buNone/>
            </a:pPr>
            <a:r>
              <a:t/>
            </a:r>
            <a:endParaRPr b="0" i="1" sz="1700"/>
          </a:p>
          <a:p>
            <a:pPr indent="0" lvl="0" marL="0" rtl="0" algn="l">
              <a:spcBef>
                <a:spcPts val="0"/>
              </a:spcBef>
              <a:spcAft>
                <a:spcPts val="0"/>
              </a:spcAft>
              <a:buNone/>
            </a:pPr>
            <a:r>
              <a:rPr b="0" i="1" lang="en" sz="1700"/>
              <a:t>To each orphan child under eighteen years of age, one-eighth of a section; and</a:t>
            </a:r>
            <a:endParaRPr b="0" i="1" sz="1700"/>
          </a:p>
          <a:p>
            <a:pPr indent="0" lvl="0" marL="0" rtl="0" algn="l">
              <a:spcBef>
                <a:spcPts val="0"/>
              </a:spcBef>
              <a:spcAft>
                <a:spcPts val="0"/>
              </a:spcAft>
              <a:buNone/>
            </a:pPr>
            <a:r>
              <a:t/>
            </a:r>
            <a:endParaRPr b="0" i="1" sz="1700"/>
          </a:p>
          <a:p>
            <a:pPr indent="0" lvl="0" marL="0" rtl="0" algn="l">
              <a:spcBef>
                <a:spcPts val="0"/>
              </a:spcBef>
              <a:spcAft>
                <a:spcPts val="0"/>
              </a:spcAft>
              <a:buNone/>
            </a:pPr>
            <a:r>
              <a:rPr b="0" i="1" lang="en" sz="1700"/>
              <a:t>To each other single person under eighteen years now living, or who may be born prior to the date of the order of the President directing an allotment of the lands embraced in any reservation, one-sixteenth of a section”</a:t>
            </a:r>
            <a:endParaRPr b="0" i="1" sz="1700"/>
          </a:p>
          <a:p>
            <a:pPr indent="0" lvl="0" marL="0" rtl="0" algn="l">
              <a:spcBef>
                <a:spcPts val="0"/>
              </a:spcBef>
              <a:spcAft>
                <a:spcPts val="0"/>
              </a:spcAft>
              <a:buNone/>
            </a:pPr>
            <a:r>
              <a:t/>
            </a:r>
            <a:endParaRPr i="1" sz="1800"/>
          </a:p>
        </p:txBody>
      </p:sp>
      <p:pic>
        <p:nvPicPr>
          <p:cNvPr id="94" name="Google Shape;94;p14"/>
          <p:cNvPicPr preferRelativeResize="0"/>
          <p:nvPr/>
        </p:nvPicPr>
        <p:blipFill>
          <a:blip r:embed="rId3">
            <a:alphaModFix/>
          </a:blip>
          <a:stretch>
            <a:fillRect/>
          </a:stretch>
        </p:blipFill>
        <p:spPr>
          <a:xfrm>
            <a:off x="5836025" y="520413"/>
            <a:ext cx="3147250" cy="4102675"/>
          </a:xfrm>
          <a:prstGeom prst="rect">
            <a:avLst/>
          </a:prstGeom>
          <a:noFill/>
          <a:ln cap="flat" cmpd="sng" w="38100">
            <a:solidFill>
              <a:srgbClr val="FFFFFF"/>
            </a:solidFill>
            <a:prstDash val="solid"/>
            <a:round/>
            <a:headEnd len="sm" w="sm" type="none"/>
            <a:tailEnd len="sm" w="sm" type="none"/>
          </a:ln>
        </p:spPr>
      </p:pic>
      <p:sp>
        <p:nvSpPr>
          <p:cNvPr id="95" name="Google Shape;95;p14"/>
          <p:cNvSpPr txBox="1"/>
          <p:nvPr>
            <p:ph type="title"/>
          </p:nvPr>
        </p:nvSpPr>
        <p:spPr>
          <a:xfrm>
            <a:off x="180800" y="4059050"/>
            <a:ext cx="5324400" cy="102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t>The Dawes General </a:t>
            </a:r>
            <a:r>
              <a:rPr lang="en" sz="2500"/>
              <a:t>Allotment</a:t>
            </a:r>
            <a:r>
              <a:rPr lang="en" sz="2500"/>
              <a:t> Act</a:t>
            </a:r>
            <a:endParaRPr sz="2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2"/>
          <p:cNvSpPr txBox="1"/>
          <p:nvPr>
            <p:ph type="title"/>
          </p:nvPr>
        </p:nvSpPr>
        <p:spPr>
          <a:xfrm>
            <a:off x="729325" y="625475"/>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Grand Ronde Restoration Act</a:t>
            </a:r>
            <a:endParaRPr/>
          </a:p>
        </p:txBody>
      </p:sp>
      <p:sp>
        <p:nvSpPr>
          <p:cNvPr id="217" name="Google Shape;217;p32"/>
          <p:cNvSpPr txBox="1"/>
          <p:nvPr>
            <p:ph idx="1" type="body"/>
          </p:nvPr>
        </p:nvSpPr>
        <p:spPr>
          <a:xfrm>
            <a:off x="727800" y="1766175"/>
            <a:ext cx="8136300" cy="3306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President Ronald Reagan signed the bill  into law on November 22, 1983.</a:t>
            </a:r>
            <a:endParaRPr sz="1400"/>
          </a:p>
          <a:p>
            <a:pPr indent="-317500" lvl="0" marL="457200" rtl="0" algn="l">
              <a:spcBef>
                <a:spcPts val="0"/>
              </a:spcBef>
              <a:spcAft>
                <a:spcPts val="0"/>
              </a:spcAft>
              <a:buSzPts val="1400"/>
              <a:buChar char="●"/>
            </a:pPr>
            <a:r>
              <a:rPr lang="en" sz="1400"/>
              <a:t>Marvin Kimsey, Jackie Whistler, Kathryn Harrison, Frank Harrison, and Karen Harrison travelled to Washington D.C. to testify in front of the House of Representatives</a:t>
            </a:r>
            <a:endParaRPr sz="1400"/>
          </a:p>
          <a:p>
            <a:pPr indent="-317500" lvl="0" marL="457200" rtl="0" algn="l">
              <a:spcBef>
                <a:spcPts val="0"/>
              </a:spcBef>
              <a:spcAft>
                <a:spcPts val="0"/>
              </a:spcAft>
              <a:buSzPts val="1400"/>
              <a:buChar char="●"/>
            </a:pPr>
            <a:r>
              <a:rPr lang="en" sz="1400"/>
              <a:t>When they testified, they focused on the issue of justice. They explained their desire to become part of Indian Nation once again. </a:t>
            </a:r>
            <a:endParaRPr sz="1400"/>
          </a:p>
          <a:p>
            <a:pPr indent="-317500" lvl="0" marL="457200" rtl="0" algn="l">
              <a:spcBef>
                <a:spcPts val="0"/>
              </a:spcBef>
              <a:spcAft>
                <a:spcPts val="0"/>
              </a:spcAft>
              <a:buSzPts val="1400"/>
              <a:buChar char="●"/>
            </a:pPr>
            <a:r>
              <a:rPr lang="en" sz="1400"/>
              <a:t>Despite oppositional pressure from the regional fishing and hunting lobbies, Congress passed the Grand Ronde Restoration Act (25 U.S.C. 713 et seq.)</a:t>
            </a:r>
            <a:endParaRPr sz="1400"/>
          </a:p>
          <a:p>
            <a:pPr indent="-317500" lvl="0" marL="457200" rtl="0" algn="l">
              <a:spcBef>
                <a:spcPts val="0"/>
              </a:spcBef>
              <a:spcAft>
                <a:spcPts val="0"/>
              </a:spcAft>
              <a:buSzPts val="1400"/>
              <a:buChar char="●"/>
            </a:pPr>
            <a:r>
              <a:rPr lang="en" sz="1400"/>
              <a:t>Once federal </a:t>
            </a:r>
            <a:r>
              <a:rPr lang="en" sz="1400"/>
              <a:t>recognition</a:t>
            </a:r>
            <a:r>
              <a:rPr lang="en" sz="1400"/>
              <a:t> was regained, tribes were able to fight for and buy pieces of their traditional lands, lobby for treaty rights, and make decisions that would best support their memberships. </a:t>
            </a:r>
            <a:endParaRPr sz="1400"/>
          </a:p>
        </p:txBody>
      </p:sp>
      <p:sp>
        <p:nvSpPr>
          <p:cNvPr id="218" name="Google Shape;218;p32"/>
          <p:cNvSpPr txBox="1"/>
          <p:nvPr>
            <p:ph type="title"/>
          </p:nvPr>
        </p:nvSpPr>
        <p:spPr>
          <a:xfrm>
            <a:off x="727800" y="1230975"/>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November 22, 1983</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3"/>
          <p:cNvSpPr txBox="1"/>
          <p:nvPr>
            <p:ph type="title"/>
          </p:nvPr>
        </p:nvSpPr>
        <p:spPr>
          <a:xfrm>
            <a:off x="730000" y="1318650"/>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Stop &amp; Think</a:t>
            </a:r>
            <a:endParaRPr/>
          </a:p>
        </p:txBody>
      </p:sp>
      <p:sp>
        <p:nvSpPr>
          <p:cNvPr id="224" name="Google Shape;224;p33"/>
          <p:cNvSpPr txBox="1"/>
          <p:nvPr>
            <p:ph idx="1" type="subTitle"/>
          </p:nvPr>
        </p:nvSpPr>
        <p:spPr>
          <a:xfrm>
            <a:off x="724950" y="2017550"/>
            <a:ext cx="3384900" cy="2973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The building shown in the image on this slide is the Grand Ronde Health and Wellness Center which opened in 1997.</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How does this building contrast the stereotypes that often exist surrounding Native Americans? </a:t>
            </a:r>
            <a:endParaRPr sz="1800"/>
          </a:p>
        </p:txBody>
      </p:sp>
      <p:pic>
        <p:nvPicPr>
          <p:cNvPr id="225" name="Google Shape;225;p33"/>
          <p:cNvPicPr preferRelativeResize="0"/>
          <p:nvPr/>
        </p:nvPicPr>
        <p:blipFill>
          <a:blip r:embed="rId3">
            <a:alphaModFix/>
          </a:blip>
          <a:stretch>
            <a:fillRect/>
          </a:stretch>
        </p:blipFill>
        <p:spPr>
          <a:xfrm>
            <a:off x="4572000" y="1709813"/>
            <a:ext cx="4572000" cy="1723869"/>
          </a:xfrm>
          <a:prstGeom prst="rect">
            <a:avLst/>
          </a:prstGeom>
          <a:noFill/>
          <a:ln cap="flat" cmpd="sng" w="28575">
            <a:solidFill>
              <a:schemeClr val="accent3"/>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Review Questions</a:t>
            </a:r>
            <a:endParaRPr/>
          </a:p>
        </p:txBody>
      </p:sp>
      <p:sp>
        <p:nvSpPr>
          <p:cNvPr id="231" name="Google Shape;231;p3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AutoNum type="arabicPeriod"/>
            </a:pPr>
            <a:r>
              <a:rPr lang="en"/>
              <a:t>In your own words, summarize this Act in 1-2 sentences.</a:t>
            </a:r>
            <a:endParaRPr/>
          </a:p>
          <a:p>
            <a:pPr indent="-311150" lvl="0" marL="457200" rtl="0" algn="l">
              <a:lnSpc>
                <a:spcPct val="200000"/>
              </a:lnSpc>
              <a:spcBef>
                <a:spcPts val="0"/>
              </a:spcBef>
              <a:spcAft>
                <a:spcPts val="0"/>
              </a:spcAft>
              <a:buSzPts val="1300"/>
              <a:buAutoNum type="arabicPeriod"/>
            </a:pPr>
            <a:r>
              <a:rPr lang="en"/>
              <a:t>What were the effects of this Act on Native American peoples?</a:t>
            </a:r>
            <a:endParaRPr/>
          </a:p>
          <a:p>
            <a:pPr indent="-311150" lvl="0" marL="457200" rtl="0" algn="l">
              <a:lnSpc>
                <a:spcPct val="200000"/>
              </a:lnSpc>
              <a:spcBef>
                <a:spcPts val="0"/>
              </a:spcBef>
              <a:spcAft>
                <a:spcPts val="0"/>
              </a:spcAft>
              <a:buSzPts val="1300"/>
              <a:buAutoNum type="arabicPeriod"/>
            </a:pPr>
            <a:r>
              <a:rPr lang="en"/>
              <a:t>What were two other events happening in U.S. history during this time?</a:t>
            </a:r>
            <a:endParaRPr/>
          </a:p>
          <a:p>
            <a:pPr indent="-311150" lvl="0" marL="457200" rtl="0" algn="l">
              <a:lnSpc>
                <a:spcPct val="200000"/>
              </a:lnSpc>
              <a:spcBef>
                <a:spcPts val="0"/>
              </a:spcBef>
              <a:spcAft>
                <a:spcPts val="0"/>
              </a:spcAft>
              <a:buSzPts val="1300"/>
              <a:buAutoNum type="arabicPeriod"/>
            </a:pPr>
            <a:r>
              <a:rPr lang="en"/>
              <a:t>Did these events have any impact on the passing of this Act? If so, explain why.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descr="-&#10;Contented was provided by the Confederated Tribes of Grand Ronde, supporting SB 13, Tribal History/Shared History.&#10;_&#10;Support Link:  https://www.grandronde.org/history-culture/history/termination-restoration/" id="236" name="Google Shape;236;p35" title="Restoration, Confederated Tribes of Grand Ronde.">
            <a:hlinkClick r:id="rId3"/>
          </p:cNvPr>
          <p:cNvPicPr preferRelativeResize="0"/>
          <p:nvPr/>
        </p:nvPicPr>
        <p:blipFill>
          <a:blip r:embed="rId4">
            <a:alphaModFix/>
          </a:blip>
          <a:stretch>
            <a:fillRect/>
          </a:stretch>
        </p:blipFill>
        <p:spPr>
          <a:xfrm>
            <a:off x="1143000" y="0"/>
            <a:ext cx="6858000" cy="5143500"/>
          </a:xfrm>
          <a:prstGeom prst="rect">
            <a:avLst/>
          </a:prstGeom>
          <a:noFill/>
          <a:ln cap="flat" cmpd="sng" w="38100">
            <a:solidFill>
              <a:srgbClr val="D9D9D9"/>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729325" y="625475"/>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Dawes General Allotment Act</a:t>
            </a:r>
            <a:endParaRPr/>
          </a:p>
        </p:txBody>
      </p:sp>
      <p:sp>
        <p:nvSpPr>
          <p:cNvPr id="101" name="Google Shape;101;p15"/>
          <p:cNvSpPr txBox="1"/>
          <p:nvPr>
            <p:ph idx="1" type="body"/>
          </p:nvPr>
        </p:nvSpPr>
        <p:spPr>
          <a:xfrm>
            <a:off x="729325" y="1836475"/>
            <a:ext cx="7900200" cy="29754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Named after Senator Henry L. Dawes of Massachusetts</a:t>
            </a:r>
            <a:endParaRPr/>
          </a:p>
          <a:p>
            <a:pPr indent="-311150" lvl="0" marL="457200" rtl="0" algn="l">
              <a:spcBef>
                <a:spcPts val="0"/>
              </a:spcBef>
              <a:spcAft>
                <a:spcPts val="0"/>
              </a:spcAft>
              <a:buSzPts val="1300"/>
              <a:buChar char="●"/>
            </a:pPr>
            <a:r>
              <a:rPr lang="en"/>
              <a:t>Authorized the President of the United States to subdivide Native American tribal communal landholdings (reservations) into allotments for Native American heads of families and individuals (</a:t>
            </a:r>
            <a:r>
              <a:rPr b="1" lang="en"/>
              <a:t>1</a:t>
            </a:r>
            <a:r>
              <a:rPr lang="en"/>
              <a:t>)</a:t>
            </a:r>
            <a:endParaRPr/>
          </a:p>
          <a:p>
            <a:pPr indent="-311150" lvl="0" marL="457200" rtl="0" algn="l">
              <a:spcBef>
                <a:spcPts val="0"/>
              </a:spcBef>
              <a:spcAft>
                <a:spcPts val="0"/>
              </a:spcAft>
              <a:buSzPts val="1300"/>
              <a:buChar char="●"/>
            </a:pPr>
            <a:r>
              <a:rPr lang="en"/>
              <a:t>The leftover land on the Reservation would be sold to settlers for a price of $1.10 an acre.</a:t>
            </a:r>
            <a:endParaRPr/>
          </a:p>
          <a:p>
            <a:pPr indent="-311150" lvl="0" marL="457200" rtl="0" algn="l">
              <a:spcBef>
                <a:spcPts val="0"/>
              </a:spcBef>
              <a:spcAft>
                <a:spcPts val="0"/>
              </a:spcAft>
              <a:buSzPts val="1300"/>
              <a:buChar char="●"/>
            </a:pPr>
            <a:r>
              <a:rPr lang="en"/>
              <a:t>The act states that the allotments given to the Indians would be held in trust for 25 years (meaning that the U.S. Government would continue to hold ownership and “protect” the land) for 25 years After that time, the allotment would be discharged to the Native American. (</a:t>
            </a:r>
            <a:r>
              <a:rPr b="1" lang="en"/>
              <a:t>2</a:t>
            </a:r>
            <a:r>
              <a:rPr lang="en"/>
              <a:t>)</a:t>
            </a:r>
            <a:endParaRPr/>
          </a:p>
          <a:p>
            <a:pPr indent="-311150" lvl="0" marL="457200" rtl="0" algn="l">
              <a:spcBef>
                <a:spcPts val="0"/>
              </a:spcBef>
              <a:spcAft>
                <a:spcPts val="0"/>
              </a:spcAft>
              <a:buSzPts val="1300"/>
              <a:buChar char="●"/>
            </a:pPr>
            <a:r>
              <a:rPr lang="en"/>
              <a:t>Within the Grand Ronde Reservation, 33,468 acres were allotted to 274 Native Americans.</a:t>
            </a:r>
            <a:endParaRPr/>
          </a:p>
          <a:p>
            <a:pPr indent="-311150" lvl="0" marL="457200" rtl="0" algn="l">
              <a:spcBef>
                <a:spcPts val="0"/>
              </a:spcBef>
              <a:spcAft>
                <a:spcPts val="0"/>
              </a:spcAft>
              <a:buSzPts val="1300"/>
              <a:buChar char="●"/>
            </a:pPr>
            <a:r>
              <a:rPr lang="en"/>
              <a:t>This left 25,791 acres left over as “surplus” to be sold to settlers.</a:t>
            </a:r>
            <a:endParaRPr/>
          </a:p>
          <a:p>
            <a:pPr indent="-311150" lvl="0" marL="457200" rtl="0" algn="l">
              <a:spcBef>
                <a:spcPts val="0"/>
              </a:spcBef>
              <a:spcAft>
                <a:spcPts val="0"/>
              </a:spcAft>
              <a:buSzPts val="1300"/>
              <a:buChar char="●"/>
            </a:pPr>
            <a:r>
              <a:rPr lang="en"/>
              <a:t>The money received from the surplus land sales was to go towards the funding of education and civilization of Indians (</a:t>
            </a:r>
            <a:r>
              <a:rPr b="1" lang="en"/>
              <a:t>3</a:t>
            </a:r>
            <a:r>
              <a:rPr lang="en"/>
              <a:t>)</a:t>
            </a:r>
            <a:endParaRPr/>
          </a:p>
        </p:txBody>
      </p:sp>
      <p:sp>
        <p:nvSpPr>
          <p:cNvPr id="102" name="Google Shape;102;p15"/>
          <p:cNvSpPr txBox="1"/>
          <p:nvPr>
            <p:ph type="title"/>
          </p:nvPr>
        </p:nvSpPr>
        <p:spPr>
          <a:xfrm>
            <a:off x="727800" y="1230975"/>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February 8, 1887</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6"/>
          <p:cNvSpPr txBox="1"/>
          <p:nvPr>
            <p:ph type="title"/>
          </p:nvPr>
        </p:nvSpPr>
        <p:spPr>
          <a:xfrm>
            <a:off x="730000" y="1318650"/>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Stop &amp; Think</a:t>
            </a:r>
            <a:endParaRPr/>
          </a:p>
        </p:txBody>
      </p:sp>
      <p:sp>
        <p:nvSpPr>
          <p:cNvPr id="108" name="Google Shape;108;p16"/>
          <p:cNvSpPr txBox="1"/>
          <p:nvPr>
            <p:ph idx="1" type="subTitle"/>
          </p:nvPr>
        </p:nvSpPr>
        <p:spPr>
          <a:xfrm>
            <a:off x="724950" y="2077650"/>
            <a:ext cx="3300900" cy="2300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Look at the quote and the image on this slide: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What do you think this quote means? </a:t>
            </a:r>
            <a:endParaRPr sz="1800"/>
          </a:p>
        </p:txBody>
      </p:sp>
      <p:pic>
        <p:nvPicPr>
          <p:cNvPr id="109" name="Google Shape;109;p16"/>
          <p:cNvPicPr preferRelativeResize="0"/>
          <p:nvPr/>
        </p:nvPicPr>
        <p:blipFill>
          <a:blip r:embed="rId3">
            <a:alphaModFix/>
          </a:blip>
          <a:stretch>
            <a:fillRect/>
          </a:stretch>
        </p:blipFill>
        <p:spPr>
          <a:xfrm>
            <a:off x="4572000" y="1318650"/>
            <a:ext cx="4572000" cy="3095501"/>
          </a:xfrm>
          <a:prstGeom prst="rect">
            <a:avLst/>
          </a:prstGeom>
          <a:noFill/>
          <a:ln>
            <a:noFill/>
          </a:ln>
        </p:spPr>
      </p:pic>
      <p:sp>
        <p:nvSpPr>
          <p:cNvPr id="110" name="Google Shape;110;p16"/>
          <p:cNvSpPr txBox="1"/>
          <p:nvPr/>
        </p:nvSpPr>
        <p:spPr>
          <a:xfrm>
            <a:off x="4572000" y="389325"/>
            <a:ext cx="4572000" cy="82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800">
                <a:solidFill>
                  <a:schemeClr val="accent3"/>
                </a:solidFill>
                <a:latin typeface="Average"/>
                <a:ea typeface="Average"/>
                <a:cs typeface="Average"/>
                <a:sym typeface="Average"/>
              </a:rPr>
              <a:t>“</a:t>
            </a:r>
            <a:r>
              <a:rPr i="1" lang="en" sz="1800">
                <a:solidFill>
                  <a:schemeClr val="accent3"/>
                </a:solidFill>
                <a:latin typeface="Average"/>
                <a:ea typeface="Average"/>
                <a:cs typeface="Average"/>
                <a:sym typeface="Average"/>
              </a:rPr>
              <a:t>Kill the Indian, and Save the Man</a:t>
            </a:r>
            <a:r>
              <a:rPr lang="en" sz="1800">
                <a:solidFill>
                  <a:schemeClr val="accent3"/>
                </a:solidFill>
                <a:latin typeface="Average"/>
                <a:ea typeface="Average"/>
                <a:cs typeface="Average"/>
                <a:sym typeface="Average"/>
              </a:rPr>
              <a:t>”</a:t>
            </a:r>
            <a:endParaRPr sz="1800">
              <a:solidFill>
                <a:schemeClr val="accent3"/>
              </a:solidFill>
              <a:latin typeface="Average"/>
              <a:ea typeface="Average"/>
              <a:cs typeface="Average"/>
              <a:sym typeface="Average"/>
            </a:endParaRPr>
          </a:p>
          <a:p>
            <a:pPr indent="0" lvl="0" marL="0" rtl="0" algn="ctr">
              <a:lnSpc>
                <a:spcPct val="115000"/>
              </a:lnSpc>
              <a:spcBef>
                <a:spcPts val="1200"/>
              </a:spcBef>
              <a:spcAft>
                <a:spcPts val="1200"/>
              </a:spcAft>
              <a:buNone/>
            </a:pPr>
            <a:r>
              <a:rPr lang="en" sz="1100">
                <a:solidFill>
                  <a:schemeClr val="accent3"/>
                </a:solidFill>
                <a:latin typeface="Average"/>
                <a:ea typeface="Average"/>
                <a:cs typeface="Average"/>
                <a:sym typeface="Average"/>
              </a:rPr>
              <a:t>-Capt. Richard H. Pratt on the Education of Native Americans</a:t>
            </a:r>
            <a:endParaRPr sz="700">
              <a:solidFill>
                <a:schemeClr val="accent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7"/>
          <p:cNvSpPr txBox="1"/>
          <p:nvPr>
            <p:ph type="title"/>
          </p:nvPr>
        </p:nvSpPr>
        <p:spPr>
          <a:xfrm>
            <a:off x="730000" y="1318650"/>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Stop &amp; Think</a:t>
            </a:r>
            <a:endParaRPr/>
          </a:p>
        </p:txBody>
      </p:sp>
      <p:sp>
        <p:nvSpPr>
          <p:cNvPr id="116" name="Google Shape;116;p17"/>
          <p:cNvSpPr txBox="1"/>
          <p:nvPr>
            <p:ph idx="1" type="subTitle"/>
          </p:nvPr>
        </p:nvSpPr>
        <p:spPr>
          <a:xfrm>
            <a:off x="724950" y="2077650"/>
            <a:ext cx="3300900" cy="2300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Look at the image on this slide: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What message do you think the artist was trying to convey in this drawing?</a:t>
            </a:r>
            <a:endParaRPr sz="1800"/>
          </a:p>
        </p:txBody>
      </p:sp>
      <p:pic>
        <p:nvPicPr>
          <p:cNvPr id="117" name="Google Shape;117;p17"/>
          <p:cNvPicPr preferRelativeResize="0"/>
          <p:nvPr/>
        </p:nvPicPr>
        <p:blipFill rotWithShape="1">
          <a:blip r:embed="rId3">
            <a:alphaModFix/>
          </a:blip>
          <a:srcRect b="0" l="-1112" r="0" t="-1112"/>
          <a:stretch/>
        </p:blipFill>
        <p:spPr>
          <a:xfrm>
            <a:off x="4572000" y="285750"/>
            <a:ext cx="4572000" cy="4572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Review Questions</a:t>
            </a:r>
            <a:endParaRPr/>
          </a:p>
        </p:txBody>
      </p:sp>
      <p:sp>
        <p:nvSpPr>
          <p:cNvPr id="123" name="Google Shape;123;p18"/>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AutoNum type="arabicPeriod"/>
            </a:pPr>
            <a:r>
              <a:rPr lang="en"/>
              <a:t>In your own words, summarize this Act in 1-2 sentences.</a:t>
            </a:r>
            <a:endParaRPr/>
          </a:p>
          <a:p>
            <a:pPr indent="-311150" lvl="0" marL="457200" rtl="0" algn="l">
              <a:lnSpc>
                <a:spcPct val="200000"/>
              </a:lnSpc>
              <a:spcBef>
                <a:spcPts val="0"/>
              </a:spcBef>
              <a:spcAft>
                <a:spcPts val="0"/>
              </a:spcAft>
              <a:buSzPts val="1300"/>
              <a:buAutoNum type="arabicPeriod"/>
            </a:pPr>
            <a:r>
              <a:rPr lang="en"/>
              <a:t>What were the effects of this Act on Native American peoples?</a:t>
            </a:r>
            <a:endParaRPr/>
          </a:p>
          <a:p>
            <a:pPr indent="-311150" lvl="0" marL="457200" rtl="0" algn="l">
              <a:lnSpc>
                <a:spcPct val="200000"/>
              </a:lnSpc>
              <a:spcBef>
                <a:spcPts val="0"/>
              </a:spcBef>
              <a:spcAft>
                <a:spcPts val="0"/>
              </a:spcAft>
              <a:buSzPts val="1300"/>
              <a:buAutoNum type="arabicPeriod"/>
            </a:pPr>
            <a:r>
              <a:rPr lang="en"/>
              <a:t>What were two other events happening in U.S. history during this time?</a:t>
            </a:r>
            <a:endParaRPr/>
          </a:p>
          <a:p>
            <a:pPr indent="-311150" lvl="0" marL="457200" rtl="0" algn="l">
              <a:lnSpc>
                <a:spcPct val="200000"/>
              </a:lnSpc>
              <a:spcBef>
                <a:spcPts val="0"/>
              </a:spcBef>
              <a:spcAft>
                <a:spcPts val="0"/>
              </a:spcAft>
              <a:buSzPts val="1300"/>
              <a:buAutoNum type="arabicPeriod"/>
            </a:pPr>
            <a:r>
              <a:rPr lang="en"/>
              <a:t>Did these events have any impact on the passing of this Act? If so, explain why.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7" name="Shape 127"/>
        <p:cNvGrpSpPr/>
        <p:nvPr/>
      </p:nvGrpSpPr>
      <p:grpSpPr>
        <a:xfrm>
          <a:off x="0" y="0"/>
          <a:ext cx="0" cy="0"/>
          <a:chOff x="0" y="0"/>
          <a:chExt cx="0" cy="0"/>
        </a:xfrm>
      </p:grpSpPr>
      <p:sp>
        <p:nvSpPr>
          <p:cNvPr id="128" name="Google Shape;128;p19"/>
          <p:cNvSpPr txBox="1"/>
          <p:nvPr>
            <p:ph type="title"/>
          </p:nvPr>
        </p:nvSpPr>
        <p:spPr>
          <a:xfrm>
            <a:off x="180800" y="3076125"/>
            <a:ext cx="8798400" cy="1183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i="1" lang="en" sz="1700"/>
              <a:t>“Be it enacted by the Senate and House of Representatives of the United States of America in Congress assembled, That hereafter no land of any Indian reservation, created or set apart by treaty or agreement with the Indians, Act of Congress,</a:t>
            </a:r>
            <a:endParaRPr b="0" i="1" sz="1700"/>
          </a:p>
          <a:p>
            <a:pPr indent="0" lvl="0" marL="0" rtl="0" algn="l">
              <a:spcBef>
                <a:spcPts val="0"/>
              </a:spcBef>
              <a:spcAft>
                <a:spcPts val="0"/>
              </a:spcAft>
              <a:buNone/>
            </a:pPr>
            <a:r>
              <a:rPr b="0" i="1" lang="en" sz="1700"/>
              <a:t>Executive order, purchase, or otherwise, shall be allotted in severalty to any Indian.”</a:t>
            </a:r>
            <a:endParaRPr b="0" i="1" sz="1700"/>
          </a:p>
          <a:p>
            <a:pPr indent="0" lvl="0" marL="0" rtl="0" algn="l">
              <a:spcBef>
                <a:spcPts val="0"/>
              </a:spcBef>
              <a:spcAft>
                <a:spcPts val="0"/>
              </a:spcAft>
              <a:buNone/>
            </a:pPr>
            <a:r>
              <a:t/>
            </a:r>
            <a:endParaRPr b="0" i="1" sz="1700"/>
          </a:p>
        </p:txBody>
      </p:sp>
      <p:sp>
        <p:nvSpPr>
          <p:cNvPr id="129" name="Google Shape;129;p19"/>
          <p:cNvSpPr txBox="1"/>
          <p:nvPr>
            <p:ph type="title"/>
          </p:nvPr>
        </p:nvSpPr>
        <p:spPr>
          <a:xfrm>
            <a:off x="180800" y="4059050"/>
            <a:ext cx="5324400" cy="102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t>Indian Reorganization Act</a:t>
            </a:r>
            <a:endParaRPr sz="2600"/>
          </a:p>
        </p:txBody>
      </p:sp>
      <p:pic>
        <p:nvPicPr>
          <p:cNvPr id="130" name="Google Shape;130;p19"/>
          <p:cNvPicPr preferRelativeResize="0"/>
          <p:nvPr/>
        </p:nvPicPr>
        <p:blipFill>
          <a:blip r:embed="rId3">
            <a:alphaModFix/>
          </a:blip>
          <a:stretch>
            <a:fillRect/>
          </a:stretch>
        </p:blipFill>
        <p:spPr>
          <a:xfrm>
            <a:off x="2692625" y="189750"/>
            <a:ext cx="3774750" cy="2637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0"/>
          <p:cNvSpPr txBox="1"/>
          <p:nvPr>
            <p:ph type="title"/>
          </p:nvPr>
        </p:nvSpPr>
        <p:spPr>
          <a:xfrm>
            <a:off x="729325" y="625475"/>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Indian Reorganization Act</a:t>
            </a:r>
            <a:endParaRPr/>
          </a:p>
        </p:txBody>
      </p:sp>
      <p:sp>
        <p:nvSpPr>
          <p:cNvPr id="136" name="Google Shape;136;p20"/>
          <p:cNvSpPr txBox="1"/>
          <p:nvPr>
            <p:ph idx="1" type="body"/>
          </p:nvPr>
        </p:nvSpPr>
        <p:spPr>
          <a:xfrm>
            <a:off x="729325" y="1836475"/>
            <a:ext cx="7900200" cy="2975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Often called the “Indian New Deal” and the “Wheeler-Howard Act”</a:t>
            </a:r>
            <a:endParaRPr sz="1400"/>
          </a:p>
          <a:p>
            <a:pPr indent="-317500" lvl="0" marL="457200" rtl="0" algn="l">
              <a:spcBef>
                <a:spcPts val="0"/>
              </a:spcBef>
              <a:spcAft>
                <a:spcPts val="0"/>
              </a:spcAft>
              <a:buSzPts val="1400"/>
              <a:buChar char="●"/>
            </a:pPr>
            <a:r>
              <a:rPr lang="en" sz="1400"/>
              <a:t>Congress and the Executive Branch support Tribal Governments and Sovereignty</a:t>
            </a:r>
            <a:endParaRPr sz="1400"/>
          </a:p>
          <a:p>
            <a:pPr indent="-317500" lvl="0" marL="457200" rtl="0" algn="l">
              <a:spcBef>
                <a:spcPts val="0"/>
              </a:spcBef>
              <a:spcAft>
                <a:spcPts val="0"/>
              </a:spcAft>
              <a:buSzPts val="1400"/>
              <a:buChar char="●"/>
            </a:pPr>
            <a:r>
              <a:rPr lang="en" sz="1400"/>
              <a:t>Goals: </a:t>
            </a:r>
            <a:endParaRPr sz="1400"/>
          </a:p>
          <a:p>
            <a:pPr indent="-304800" lvl="1" marL="914400" rtl="0" algn="l">
              <a:spcBef>
                <a:spcPts val="0"/>
              </a:spcBef>
              <a:spcAft>
                <a:spcPts val="0"/>
              </a:spcAft>
              <a:buSzPts val="1200"/>
              <a:buChar char="○"/>
            </a:pPr>
            <a:r>
              <a:rPr lang="en" sz="1200"/>
              <a:t>reverse the traditional goal of cultural assimilation </a:t>
            </a:r>
            <a:endParaRPr sz="1200"/>
          </a:p>
          <a:p>
            <a:pPr indent="-304800" lvl="1" marL="914400" rtl="0" algn="l">
              <a:spcBef>
                <a:spcPts val="0"/>
              </a:spcBef>
              <a:spcAft>
                <a:spcPts val="0"/>
              </a:spcAft>
              <a:buSzPts val="1200"/>
              <a:buChar char="○"/>
            </a:pPr>
            <a:r>
              <a:rPr lang="en" sz="1200"/>
              <a:t>strengthen, encourage and perpetuate the tribes and their historic Native American cultures</a:t>
            </a:r>
            <a:endParaRPr sz="1200"/>
          </a:p>
          <a:p>
            <a:pPr indent="-304800" lvl="1" marL="914400" rtl="0" algn="l">
              <a:spcBef>
                <a:spcPts val="0"/>
              </a:spcBef>
              <a:spcAft>
                <a:spcPts val="0"/>
              </a:spcAft>
              <a:buSzPts val="1200"/>
              <a:buChar char="○"/>
            </a:pPr>
            <a:r>
              <a:rPr lang="en" sz="1200"/>
              <a:t>conserve and develop Indian lands and resources</a:t>
            </a:r>
            <a:endParaRPr sz="1200"/>
          </a:p>
          <a:p>
            <a:pPr indent="-304800" lvl="1" marL="914400" rtl="0" algn="l">
              <a:spcBef>
                <a:spcPts val="0"/>
              </a:spcBef>
              <a:spcAft>
                <a:spcPts val="0"/>
              </a:spcAft>
              <a:buSzPts val="1200"/>
              <a:buChar char="○"/>
            </a:pPr>
            <a:r>
              <a:rPr lang="en" sz="1200"/>
              <a:t>extend to Indians the right to form business</a:t>
            </a:r>
            <a:endParaRPr sz="1200"/>
          </a:p>
          <a:p>
            <a:pPr indent="-304800" lvl="1" marL="914400" rtl="0" algn="l">
              <a:spcBef>
                <a:spcPts val="0"/>
              </a:spcBef>
              <a:spcAft>
                <a:spcPts val="0"/>
              </a:spcAft>
              <a:buSzPts val="1200"/>
              <a:buChar char="○"/>
            </a:pPr>
            <a:r>
              <a:rPr lang="en" sz="1200"/>
              <a:t>establish a credit system for Indians</a:t>
            </a:r>
            <a:endParaRPr sz="1200"/>
          </a:p>
          <a:p>
            <a:pPr indent="-304800" lvl="1" marL="914400" rtl="0" algn="l">
              <a:spcBef>
                <a:spcPts val="0"/>
              </a:spcBef>
              <a:spcAft>
                <a:spcPts val="0"/>
              </a:spcAft>
              <a:buSzPts val="1200"/>
              <a:buChar char="○"/>
            </a:pPr>
            <a:r>
              <a:rPr lang="en" sz="1200"/>
              <a:t>grant certain rights of home rule to Indians</a:t>
            </a:r>
            <a:endParaRPr sz="1200"/>
          </a:p>
          <a:p>
            <a:pPr indent="-304800" lvl="1" marL="914400" rtl="0" algn="l">
              <a:spcBef>
                <a:spcPts val="0"/>
              </a:spcBef>
              <a:spcAft>
                <a:spcPts val="0"/>
              </a:spcAft>
              <a:buSzPts val="1200"/>
              <a:buChar char="○"/>
            </a:pPr>
            <a:r>
              <a:rPr lang="en" sz="1200"/>
              <a:t>provide for vocational education for Indians</a:t>
            </a:r>
            <a:endParaRPr sz="1200"/>
          </a:p>
          <a:p>
            <a:pPr indent="-317500" lvl="0" marL="457200" rtl="0" algn="l">
              <a:spcBef>
                <a:spcPts val="0"/>
              </a:spcBef>
              <a:spcAft>
                <a:spcPts val="0"/>
              </a:spcAft>
              <a:buSzPts val="1400"/>
              <a:buChar char="●"/>
            </a:pPr>
            <a:r>
              <a:rPr lang="en" sz="1400"/>
              <a:t>Negative Effect: The IRA forced Tribal governments to organize themselves under constitutions </a:t>
            </a:r>
            <a:endParaRPr sz="1400"/>
          </a:p>
          <a:p>
            <a:pPr indent="-304800" lvl="1" marL="914400" rtl="0" algn="l">
              <a:spcBef>
                <a:spcPts val="0"/>
              </a:spcBef>
              <a:spcAft>
                <a:spcPts val="0"/>
              </a:spcAft>
              <a:buSzPts val="1200"/>
              <a:buChar char="○"/>
            </a:pPr>
            <a:r>
              <a:rPr lang="en" sz="1200"/>
              <a:t>Essentially this says, “you need to look like “us” if we are going to work with you”</a:t>
            </a:r>
            <a:endParaRPr sz="1200"/>
          </a:p>
        </p:txBody>
      </p:sp>
      <p:sp>
        <p:nvSpPr>
          <p:cNvPr id="137" name="Google Shape;137;p20"/>
          <p:cNvSpPr txBox="1"/>
          <p:nvPr>
            <p:ph type="title"/>
          </p:nvPr>
        </p:nvSpPr>
        <p:spPr>
          <a:xfrm>
            <a:off x="727800" y="1230975"/>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June 18, 1934</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1"/>
          <p:cNvSpPr txBox="1"/>
          <p:nvPr>
            <p:ph type="title"/>
          </p:nvPr>
        </p:nvSpPr>
        <p:spPr>
          <a:xfrm>
            <a:off x="730000" y="1318650"/>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Stop &amp; Think</a:t>
            </a:r>
            <a:endParaRPr/>
          </a:p>
        </p:txBody>
      </p:sp>
      <p:sp>
        <p:nvSpPr>
          <p:cNvPr id="143" name="Google Shape;143;p21"/>
          <p:cNvSpPr txBox="1"/>
          <p:nvPr>
            <p:ph idx="1" type="subTitle"/>
          </p:nvPr>
        </p:nvSpPr>
        <p:spPr>
          <a:xfrm>
            <a:off x="724950" y="2077650"/>
            <a:ext cx="3300900" cy="2300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Look at the image on this slide: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What message do you think the artist was trying to convey in this drawing?</a:t>
            </a:r>
            <a:endParaRPr sz="1800"/>
          </a:p>
        </p:txBody>
      </p:sp>
      <p:pic>
        <p:nvPicPr>
          <p:cNvPr id="144" name="Google Shape;144;p21"/>
          <p:cNvPicPr preferRelativeResize="0"/>
          <p:nvPr/>
        </p:nvPicPr>
        <p:blipFill>
          <a:blip r:embed="rId3">
            <a:alphaModFix/>
          </a:blip>
          <a:stretch>
            <a:fillRect/>
          </a:stretch>
        </p:blipFill>
        <p:spPr>
          <a:xfrm>
            <a:off x="4572000" y="509275"/>
            <a:ext cx="4572000" cy="412496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