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Average"/>
      <p:regular r:id="rId21"/>
    </p:embeddedFont>
    <p:embeddedFont>
      <p:font typeface="Oswal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Oswald-regular.fntdata"/><Relationship Id="rId10" Type="http://schemas.openxmlformats.org/officeDocument/2006/relationships/slide" Target="slides/slide5.xml"/><Relationship Id="rId21" Type="http://schemas.openxmlformats.org/officeDocument/2006/relationships/font" Target="fonts/Average-regular.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swa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0b56cf857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0b56cf857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may need to review the definition of sovereignty with students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0b56cf857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0b56cf857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larger image of this map can be found attached to this lesson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0b56cf857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0b56cf857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you think the Native Americans felt about being removed from their homelands?</a:t>
            </a:r>
            <a:endParaRPr/>
          </a:p>
          <a:p>
            <a:pPr indent="0" lvl="0" marL="0" rtl="0" algn="l">
              <a:spcBef>
                <a:spcPts val="0"/>
              </a:spcBef>
              <a:spcAft>
                <a:spcPts val="0"/>
              </a:spcAft>
              <a:buNone/>
            </a:pPr>
            <a:r>
              <a:rPr lang="en"/>
              <a:t>*What complications could occur from the gathering and merging of multiple tribes/bands?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0b56cf857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0b56cf857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at the image on this slide: </a:t>
            </a:r>
            <a:r>
              <a:rPr lang="en"/>
              <a:t>What</a:t>
            </a:r>
            <a:r>
              <a:rPr lang="en"/>
              <a:t> message do you think the artist was trying to convey in this drawing?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0b56cf857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0b56cf857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same rule did not apply for the White settlers who purchased </a:t>
            </a:r>
            <a:r>
              <a:rPr lang="en"/>
              <a:t>the</a:t>
            </a:r>
            <a:r>
              <a:rPr lang="en"/>
              <a:t> leftover land on the Reservation. Can you make an inference as to how the government felt towards the Native Americans versus the White settlers?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Possible Answer</a:t>
            </a:r>
            <a:r>
              <a:rPr lang="en"/>
              <a:t>: The U.S. Government did not trust the Native Americans to own and manage their own land. They wanted to maintain control over the Native Americans, their resources, and their rights.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0b56cf857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0b56cf857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the U.S. Government refers to the “civilization of Indians” what does that mean?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Possible Answer</a:t>
            </a:r>
            <a:r>
              <a:rPr lang="en"/>
              <a:t>: Assimilation. The U.S. Government wanted the Native Americans to assimilate into White culture - live in traditional settler houses, wear settlers </a:t>
            </a:r>
            <a:r>
              <a:rPr lang="en"/>
              <a:t>clothing</a:t>
            </a:r>
            <a:r>
              <a:rPr lang="en"/>
              <a:t>, send their </a:t>
            </a:r>
            <a:r>
              <a:rPr lang="en"/>
              <a:t>children</a:t>
            </a:r>
            <a:r>
              <a:rPr lang="en"/>
              <a:t> to formal school,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 at the quote and the image on this slide: What do you think this quote means?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0b8e15f2e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0b8e15f2e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0b8e15f2e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0b8e15f2e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0b8e15f2e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0b8e15f2e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think any Native Americans sat on this government?</a:t>
            </a:r>
            <a:endParaRPr/>
          </a:p>
          <a:p>
            <a:pPr indent="0" lvl="0" marL="0" rtl="0" algn="l">
              <a:spcBef>
                <a:spcPts val="0"/>
              </a:spcBef>
              <a:spcAft>
                <a:spcPts val="0"/>
              </a:spcAft>
              <a:buNone/>
            </a:pPr>
            <a:r>
              <a:rPr lang="en"/>
              <a:t>*Why do you think they were excluded from this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language in this paragraph supports Native Americans, their rights, and their freedom?</a:t>
            </a:r>
            <a:endParaRPr/>
          </a:p>
          <a:p>
            <a:pPr indent="0" lvl="0" marL="0" rtl="0" algn="l">
              <a:spcBef>
                <a:spcPts val="0"/>
              </a:spcBef>
              <a:spcAft>
                <a:spcPts val="0"/>
              </a:spcAft>
              <a:buNone/>
            </a:pPr>
            <a:r>
              <a:rPr lang="en"/>
              <a:t>*What language in this paragraph gives the settlers the </a:t>
            </a:r>
            <a:r>
              <a:rPr lang="en"/>
              <a:t>ability</a:t>
            </a:r>
            <a:r>
              <a:rPr lang="en"/>
              <a:t> to make changes to this policy? (UNLESS)</a:t>
            </a:r>
            <a:endParaRPr/>
          </a:p>
          <a:p>
            <a:pPr indent="0" lvl="0" marL="0" rtl="0" algn="l">
              <a:spcBef>
                <a:spcPts val="0"/>
              </a:spcBef>
              <a:spcAft>
                <a:spcPts val="0"/>
              </a:spcAft>
              <a:buNone/>
            </a:pPr>
            <a:r>
              <a:rPr lang="en"/>
              <a:t>*What the paragraph refers to “authorized by the representatives of the peoples” do you think they included representation of Native American peoples?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0b56cf85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0b56cf85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0b56cf85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0b56cf857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language in this paragraph supports Native Americans, their rights, and their freedom?</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language in this paragraph gives the settlers the ability to make changes to this policy?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b56cf85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0b56cf85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0b56cf857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0b56cf857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0b56cf857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0b56cf857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language used in this section is taken from the official Act document, including the term “half-breed”. What does the usage of this term tell us about the views of Native Americans during this time? Is it still appropriate to use this terminology today? (NO)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4.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3"/>
          <p:cNvPicPr preferRelativeResize="0"/>
          <p:nvPr/>
        </p:nvPicPr>
        <p:blipFill rotWithShape="1">
          <a:blip r:embed="rId3">
            <a:alphaModFix amt="20000"/>
          </a:blip>
          <a:srcRect b="12689" l="8265" r="0" t="4426"/>
          <a:stretch/>
        </p:blipFill>
        <p:spPr>
          <a:xfrm>
            <a:off x="0" y="0"/>
            <a:ext cx="9144003" cy="5143500"/>
          </a:xfrm>
          <a:prstGeom prst="rect">
            <a:avLst/>
          </a:prstGeom>
          <a:noFill/>
          <a:ln>
            <a:noFill/>
          </a:ln>
        </p:spPr>
      </p:pic>
      <p:sp>
        <p:nvSpPr>
          <p:cNvPr id="60" name="Google Shape;60;p13"/>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The Demise of Indian Land</a:t>
            </a:r>
            <a:endParaRPr/>
          </a:p>
        </p:txBody>
      </p:sp>
      <p:sp>
        <p:nvSpPr>
          <p:cNvPr id="61" name="Google Shape;61;p13"/>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Grand Ronde Tribal History</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Happened Next?</a:t>
            </a:r>
            <a:endParaRPr/>
          </a:p>
        </p:txBody>
      </p:sp>
      <p:sp>
        <p:nvSpPr>
          <p:cNvPr id="123" name="Google Shape;123;p22"/>
          <p:cNvSpPr txBox="1"/>
          <p:nvPr>
            <p:ph idx="1" type="body"/>
          </p:nvPr>
        </p:nvSpPr>
        <p:spPr>
          <a:xfrm>
            <a:off x="311700" y="1017725"/>
            <a:ext cx="4755600" cy="3905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solidFill>
                  <a:schemeClr val="dk1"/>
                </a:solidFill>
              </a:rPr>
              <a:t>Because tribes are recognized as </a:t>
            </a:r>
            <a:r>
              <a:rPr i="1" lang="en">
                <a:solidFill>
                  <a:schemeClr val="dk1"/>
                </a:solidFill>
              </a:rPr>
              <a:t>sovereign</a:t>
            </a:r>
            <a:r>
              <a:rPr lang="en">
                <a:solidFill>
                  <a:schemeClr val="dk1"/>
                </a:solidFill>
              </a:rPr>
              <a:t> nations, the United States Government made treaties with the Oregon tribes regarding the land.*</a:t>
            </a:r>
            <a:endParaRPr>
              <a:solidFill>
                <a:schemeClr val="dk1"/>
              </a:solidFill>
            </a:endParaRPr>
          </a:p>
          <a:p>
            <a:pPr indent="0" lvl="0" marL="0" rtl="0" algn="l">
              <a:spcBef>
                <a:spcPts val="1200"/>
              </a:spcBef>
              <a:spcAft>
                <a:spcPts val="0"/>
              </a:spcAft>
              <a:buNone/>
            </a:pPr>
            <a:r>
              <a:rPr lang="en">
                <a:solidFill>
                  <a:schemeClr val="dk1"/>
                </a:solidFill>
              </a:rPr>
              <a:t>The Confederated Tribes of Grand Ronde has 7 ratified treaties:</a:t>
            </a:r>
            <a:endParaRPr>
              <a:solidFill>
                <a:schemeClr val="dk1"/>
              </a:solidFill>
            </a:endParaRPr>
          </a:p>
          <a:p>
            <a:pPr indent="0" lvl="0" marL="0" rtl="0" algn="l">
              <a:spcBef>
                <a:spcPts val="1200"/>
              </a:spcBef>
              <a:spcAft>
                <a:spcPts val="0"/>
              </a:spcAft>
              <a:buNone/>
            </a:pPr>
            <a:r>
              <a:rPr lang="en">
                <a:solidFill>
                  <a:schemeClr val="dk1"/>
                </a:solidFill>
              </a:rPr>
              <a:t>Treaty with the Umpqua-Cow Creek Band 1853</a:t>
            </a:r>
            <a:endParaRPr>
              <a:solidFill>
                <a:schemeClr val="dk1"/>
              </a:solidFill>
            </a:endParaRPr>
          </a:p>
          <a:p>
            <a:pPr indent="0" lvl="0" marL="0" rtl="0" algn="l">
              <a:spcBef>
                <a:spcPts val="1200"/>
              </a:spcBef>
              <a:spcAft>
                <a:spcPts val="0"/>
              </a:spcAft>
              <a:buNone/>
            </a:pPr>
            <a:r>
              <a:rPr lang="en">
                <a:solidFill>
                  <a:schemeClr val="dk1"/>
                </a:solidFill>
              </a:rPr>
              <a:t>Treaty with the Rogue River 1853</a:t>
            </a:r>
            <a:endParaRPr>
              <a:solidFill>
                <a:schemeClr val="dk1"/>
              </a:solidFill>
            </a:endParaRPr>
          </a:p>
          <a:p>
            <a:pPr indent="0" lvl="0" marL="0" rtl="0" algn="l">
              <a:spcBef>
                <a:spcPts val="1200"/>
              </a:spcBef>
              <a:spcAft>
                <a:spcPts val="0"/>
              </a:spcAft>
              <a:buNone/>
            </a:pPr>
            <a:r>
              <a:rPr lang="en">
                <a:solidFill>
                  <a:schemeClr val="dk1"/>
                </a:solidFill>
              </a:rPr>
              <a:t>Treaty with the Rogue River 1854</a:t>
            </a:r>
            <a:endParaRPr>
              <a:solidFill>
                <a:schemeClr val="dk1"/>
              </a:solidFill>
            </a:endParaRPr>
          </a:p>
          <a:p>
            <a:pPr indent="0" lvl="0" marL="0" rtl="0" algn="l">
              <a:spcBef>
                <a:spcPts val="1200"/>
              </a:spcBef>
              <a:spcAft>
                <a:spcPts val="0"/>
              </a:spcAft>
              <a:buNone/>
            </a:pPr>
            <a:r>
              <a:rPr lang="en">
                <a:solidFill>
                  <a:schemeClr val="dk1"/>
                </a:solidFill>
              </a:rPr>
              <a:t>Treaty with the Chasta 1854</a:t>
            </a:r>
            <a:endParaRPr>
              <a:solidFill>
                <a:schemeClr val="dk1"/>
              </a:solidFill>
            </a:endParaRPr>
          </a:p>
          <a:p>
            <a:pPr indent="0" lvl="0" marL="0" rtl="0" algn="l">
              <a:spcBef>
                <a:spcPts val="1200"/>
              </a:spcBef>
              <a:spcAft>
                <a:spcPts val="0"/>
              </a:spcAft>
              <a:buNone/>
            </a:pPr>
            <a:r>
              <a:rPr lang="en">
                <a:solidFill>
                  <a:schemeClr val="dk1"/>
                </a:solidFill>
              </a:rPr>
              <a:t>Treaty with the Umpqua and Kalapuya 1854</a:t>
            </a:r>
            <a:endParaRPr>
              <a:solidFill>
                <a:schemeClr val="dk1"/>
              </a:solidFill>
            </a:endParaRPr>
          </a:p>
          <a:p>
            <a:pPr indent="0" lvl="0" marL="0" rtl="0" algn="l">
              <a:spcBef>
                <a:spcPts val="1200"/>
              </a:spcBef>
              <a:spcAft>
                <a:spcPts val="0"/>
              </a:spcAft>
              <a:buNone/>
            </a:pPr>
            <a:r>
              <a:rPr lang="en">
                <a:solidFill>
                  <a:schemeClr val="dk1"/>
                </a:solidFill>
              </a:rPr>
              <a:t>Treaty with the Kalapuya etc. 1855</a:t>
            </a:r>
            <a:endParaRPr>
              <a:solidFill>
                <a:schemeClr val="dk1"/>
              </a:solidFill>
            </a:endParaRPr>
          </a:p>
          <a:p>
            <a:pPr indent="0" lvl="0" marL="0" rtl="0" algn="l">
              <a:spcBef>
                <a:spcPts val="1200"/>
              </a:spcBef>
              <a:spcAft>
                <a:spcPts val="1200"/>
              </a:spcAft>
              <a:buNone/>
            </a:pPr>
            <a:r>
              <a:rPr lang="en">
                <a:solidFill>
                  <a:schemeClr val="dk1"/>
                </a:solidFill>
              </a:rPr>
              <a:t>Treaty with the Molala 1855</a:t>
            </a:r>
            <a:endParaRPr>
              <a:solidFill>
                <a:schemeClr val="dk1"/>
              </a:solidFill>
            </a:endParaRPr>
          </a:p>
        </p:txBody>
      </p:sp>
      <p:pic>
        <p:nvPicPr>
          <p:cNvPr id="124" name="Google Shape;124;p22"/>
          <p:cNvPicPr preferRelativeResize="0"/>
          <p:nvPr/>
        </p:nvPicPr>
        <p:blipFill rotWithShape="1">
          <a:blip r:embed="rId3">
            <a:alphaModFix/>
          </a:blip>
          <a:srcRect b="47223" l="50579" r="15624" t="16665"/>
          <a:stretch/>
        </p:blipFill>
        <p:spPr>
          <a:xfrm>
            <a:off x="7210425" y="0"/>
            <a:ext cx="1933575" cy="1291251"/>
          </a:xfrm>
          <a:prstGeom prst="rect">
            <a:avLst/>
          </a:prstGeom>
          <a:noFill/>
          <a:ln cap="flat" cmpd="sng" w="19050">
            <a:solidFill>
              <a:schemeClr val="dk1"/>
            </a:solidFill>
            <a:prstDash val="solid"/>
            <a:round/>
            <a:headEnd len="sm" w="sm" type="none"/>
            <a:tailEnd len="sm" w="sm" type="none"/>
          </a:ln>
        </p:spPr>
      </p:pic>
      <p:pic>
        <p:nvPicPr>
          <p:cNvPr id="125" name="Google Shape;125;p22"/>
          <p:cNvPicPr preferRelativeResize="0"/>
          <p:nvPr/>
        </p:nvPicPr>
        <p:blipFill rotWithShape="1">
          <a:blip r:embed="rId4">
            <a:alphaModFix/>
          </a:blip>
          <a:srcRect b="7963" l="14815" r="51273" t="55740"/>
          <a:stretch/>
        </p:blipFill>
        <p:spPr>
          <a:xfrm>
            <a:off x="5276850" y="-1100"/>
            <a:ext cx="1933575" cy="1293450"/>
          </a:xfrm>
          <a:prstGeom prst="rect">
            <a:avLst/>
          </a:prstGeom>
          <a:noFill/>
          <a:ln cap="flat" cmpd="sng" w="19050">
            <a:solidFill>
              <a:schemeClr val="dk1"/>
            </a:solidFill>
            <a:prstDash val="solid"/>
            <a:round/>
            <a:headEnd len="sm" w="sm" type="none"/>
            <a:tailEnd len="sm" w="sm" type="none"/>
          </a:ln>
        </p:spPr>
      </p:pic>
      <p:pic>
        <p:nvPicPr>
          <p:cNvPr id="126" name="Google Shape;126;p22"/>
          <p:cNvPicPr preferRelativeResize="0"/>
          <p:nvPr/>
        </p:nvPicPr>
        <p:blipFill rotWithShape="1">
          <a:blip r:embed="rId5">
            <a:alphaModFix/>
          </a:blip>
          <a:srcRect b="45553" l="50463" r="15856" t="19075"/>
          <a:stretch/>
        </p:blipFill>
        <p:spPr>
          <a:xfrm>
            <a:off x="7210424" y="1292350"/>
            <a:ext cx="1933575" cy="1269117"/>
          </a:xfrm>
          <a:prstGeom prst="rect">
            <a:avLst/>
          </a:prstGeom>
          <a:noFill/>
          <a:ln cap="flat" cmpd="sng" w="19050">
            <a:solidFill>
              <a:schemeClr val="dk1"/>
            </a:solidFill>
            <a:prstDash val="solid"/>
            <a:round/>
            <a:headEnd len="sm" w="sm" type="none"/>
            <a:tailEnd len="sm" w="sm" type="none"/>
          </a:ln>
        </p:spPr>
      </p:pic>
      <p:pic>
        <p:nvPicPr>
          <p:cNvPr id="127" name="Google Shape;127;p22"/>
          <p:cNvPicPr preferRelativeResize="0"/>
          <p:nvPr/>
        </p:nvPicPr>
        <p:blipFill rotWithShape="1">
          <a:blip r:embed="rId6">
            <a:alphaModFix/>
          </a:blip>
          <a:srcRect b="7246" l="14902" r="51374" t="57338"/>
          <a:stretch/>
        </p:blipFill>
        <p:spPr>
          <a:xfrm>
            <a:off x="5276850" y="1291250"/>
            <a:ext cx="1933575" cy="1269125"/>
          </a:xfrm>
          <a:prstGeom prst="rect">
            <a:avLst/>
          </a:prstGeom>
          <a:noFill/>
          <a:ln cap="flat" cmpd="sng" w="19050">
            <a:solidFill>
              <a:schemeClr val="dk1"/>
            </a:solidFill>
            <a:prstDash val="solid"/>
            <a:round/>
            <a:headEnd len="sm" w="sm" type="none"/>
            <a:tailEnd len="sm" w="sm" type="none"/>
          </a:ln>
        </p:spPr>
      </p:pic>
      <p:pic>
        <p:nvPicPr>
          <p:cNvPr id="128" name="Google Shape;128;p22"/>
          <p:cNvPicPr preferRelativeResize="0"/>
          <p:nvPr/>
        </p:nvPicPr>
        <p:blipFill rotWithShape="1">
          <a:blip r:embed="rId7">
            <a:alphaModFix/>
          </a:blip>
          <a:srcRect b="43201" l="50453" r="15823" t="20109"/>
          <a:stretch/>
        </p:blipFill>
        <p:spPr>
          <a:xfrm>
            <a:off x="7210424" y="2552675"/>
            <a:ext cx="1933575" cy="1314778"/>
          </a:xfrm>
          <a:prstGeom prst="rect">
            <a:avLst/>
          </a:prstGeom>
          <a:noFill/>
          <a:ln cap="flat" cmpd="sng" w="19050">
            <a:solidFill>
              <a:schemeClr val="dk1"/>
            </a:solidFill>
            <a:prstDash val="solid"/>
            <a:round/>
            <a:headEnd len="sm" w="sm" type="none"/>
            <a:tailEnd len="sm" w="sm" type="none"/>
          </a:ln>
        </p:spPr>
      </p:pic>
      <p:pic>
        <p:nvPicPr>
          <p:cNvPr id="129" name="Google Shape;129;p22"/>
          <p:cNvPicPr preferRelativeResize="0"/>
          <p:nvPr/>
        </p:nvPicPr>
        <p:blipFill rotWithShape="1">
          <a:blip r:embed="rId8">
            <a:alphaModFix/>
          </a:blip>
          <a:srcRect b="3659" l="14698" r="51388" t="59445"/>
          <a:stretch/>
        </p:blipFill>
        <p:spPr>
          <a:xfrm>
            <a:off x="5276850" y="2562575"/>
            <a:ext cx="1933575" cy="1314776"/>
          </a:xfrm>
          <a:prstGeom prst="rect">
            <a:avLst/>
          </a:prstGeom>
          <a:noFill/>
          <a:ln cap="flat" cmpd="sng" w="19050">
            <a:solidFill>
              <a:schemeClr val="dk1"/>
            </a:solidFill>
            <a:prstDash val="solid"/>
            <a:round/>
            <a:headEnd len="sm" w="sm" type="none"/>
            <a:tailEnd len="sm" w="sm" type="none"/>
          </a:ln>
        </p:spPr>
      </p:pic>
      <p:pic>
        <p:nvPicPr>
          <p:cNvPr id="130" name="Google Shape;130;p22"/>
          <p:cNvPicPr preferRelativeResize="0"/>
          <p:nvPr/>
        </p:nvPicPr>
        <p:blipFill rotWithShape="1">
          <a:blip r:embed="rId9">
            <a:alphaModFix/>
          </a:blip>
          <a:srcRect b="32221" l="50231" r="15741" t="32043"/>
          <a:stretch/>
        </p:blipFill>
        <p:spPr>
          <a:xfrm>
            <a:off x="6372225" y="3878447"/>
            <a:ext cx="1933575" cy="1269077"/>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chemeClr val="dk1"/>
                </a:solidFill>
              </a:rPr>
              <a:t>This map shows </a:t>
            </a:r>
            <a:r>
              <a:rPr lang="en" sz="2000">
                <a:solidFill>
                  <a:schemeClr val="dk1"/>
                </a:solidFill>
              </a:rPr>
              <a:t>outlines</a:t>
            </a:r>
            <a:r>
              <a:rPr lang="en" sz="2000">
                <a:solidFill>
                  <a:schemeClr val="dk1"/>
                </a:solidFill>
              </a:rPr>
              <a:t> of the land covered by each treaty.</a:t>
            </a:r>
            <a:endParaRPr sz="2000">
              <a:solidFill>
                <a:schemeClr val="dk1"/>
              </a:solidFill>
            </a:endParaRPr>
          </a:p>
          <a:p>
            <a:pPr indent="0" lvl="0" marL="0" rtl="0" algn="l">
              <a:spcBef>
                <a:spcPts val="1200"/>
              </a:spcBef>
              <a:spcAft>
                <a:spcPts val="0"/>
              </a:spcAft>
              <a:buNone/>
            </a:pPr>
            <a:r>
              <a:t/>
            </a:r>
            <a:endParaRPr sz="2000">
              <a:solidFill>
                <a:schemeClr val="dk1"/>
              </a:solidFill>
            </a:endParaRPr>
          </a:p>
          <a:p>
            <a:pPr indent="0" lvl="0" marL="0" rtl="0" algn="l">
              <a:spcBef>
                <a:spcPts val="1200"/>
              </a:spcBef>
              <a:spcAft>
                <a:spcPts val="1200"/>
              </a:spcAft>
              <a:buNone/>
            </a:pPr>
            <a:r>
              <a:rPr b="1" lang="en" sz="2000">
                <a:solidFill>
                  <a:schemeClr val="dk1"/>
                </a:solidFill>
              </a:rPr>
              <a:t>Note</a:t>
            </a:r>
            <a:r>
              <a:rPr lang="en" sz="2000">
                <a:solidFill>
                  <a:schemeClr val="dk1"/>
                </a:solidFill>
              </a:rPr>
              <a:t>: The land for the Treaty with the Umpqua and Kalapuya of 1854 overlaps with the land of the Treaty with the Molala of 1855. </a:t>
            </a:r>
            <a:endParaRPr sz="2000">
              <a:solidFill>
                <a:schemeClr val="dk1"/>
              </a:solidFill>
            </a:endParaRPr>
          </a:p>
        </p:txBody>
      </p:sp>
      <p:pic>
        <p:nvPicPr>
          <p:cNvPr id="136" name="Google Shape;136;p23"/>
          <p:cNvPicPr preferRelativeResize="0"/>
          <p:nvPr/>
        </p:nvPicPr>
        <p:blipFill>
          <a:blip r:embed="rId3">
            <a:alphaModFix/>
          </a:blip>
          <a:stretch>
            <a:fillRect/>
          </a:stretch>
        </p:blipFill>
        <p:spPr>
          <a:xfrm>
            <a:off x="5294958" y="0"/>
            <a:ext cx="3849035" cy="5143502"/>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Establishing</a:t>
            </a:r>
            <a:r>
              <a:rPr lang="en"/>
              <a:t> the Reservation 1855-1857</a:t>
            </a:r>
            <a:endParaRPr/>
          </a:p>
        </p:txBody>
      </p:sp>
      <p:sp>
        <p:nvSpPr>
          <p:cNvPr id="142" name="Google Shape;142;p24"/>
          <p:cNvSpPr txBox="1"/>
          <p:nvPr>
            <p:ph idx="1" type="body"/>
          </p:nvPr>
        </p:nvSpPr>
        <p:spPr>
          <a:xfrm>
            <a:off x="311700" y="1017725"/>
            <a:ext cx="6079500" cy="3753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The Grand Ronde Reservation began by treaty arrangements in 1853 and 1855, and was </a:t>
            </a:r>
            <a:r>
              <a:rPr lang="en">
                <a:solidFill>
                  <a:schemeClr val="dk1"/>
                </a:solidFill>
              </a:rPr>
              <a:t>established</a:t>
            </a:r>
            <a:r>
              <a:rPr lang="en">
                <a:solidFill>
                  <a:schemeClr val="dk1"/>
                </a:solidFill>
              </a:rPr>
              <a:t> by Executive Order on June 30, 1857. The Reservation was created in order to fulfill treaty obligations stated in the Willamette Valley Treaty (also known as Treaty with the Kalapuya etc.) in 1855. </a:t>
            </a:r>
            <a:endParaRPr>
              <a:solidFill>
                <a:schemeClr val="dk1"/>
              </a:solidFill>
            </a:endParaRPr>
          </a:p>
          <a:p>
            <a:pPr indent="0" lvl="0" marL="0" rtl="0" algn="l">
              <a:spcBef>
                <a:spcPts val="1200"/>
              </a:spcBef>
              <a:spcAft>
                <a:spcPts val="0"/>
              </a:spcAft>
              <a:buNone/>
            </a:pPr>
            <a:r>
              <a:rPr lang="en">
                <a:solidFill>
                  <a:schemeClr val="dk1"/>
                </a:solidFill>
              </a:rPr>
              <a:t>The original Reservation contained more than 60,000 acres.</a:t>
            </a:r>
            <a:br>
              <a:rPr lang="en">
                <a:solidFill>
                  <a:schemeClr val="dk1"/>
                </a:solidFill>
              </a:rPr>
            </a:br>
            <a:endParaRPr>
              <a:solidFill>
                <a:schemeClr val="dk1"/>
              </a:solidFill>
            </a:endParaRPr>
          </a:p>
          <a:p>
            <a:pPr indent="0" lvl="0" marL="0" rtl="0" algn="l">
              <a:spcBef>
                <a:spcPts val="1200"/>
              </a:spcBef>
              <a:spcAft>
                <a:spcPts val="1200"/>
              </a:spcAft>
              <a:buNone/>
            </a:pPr>
            <a:r>
              <a:rPr lang="en">
                <a:solidFill>
                  <a:schemeClr val="dk1"/>
                </a:solidFill>
              </a:rPr>
              <a:t>Native peoples from tribes and bands all over Oregon Territory  were marched from their homelands to the Grand Ronde Reservation, where they were told they must make a new home and a new life.**</a:t>
            </a:r>
            <a:endParaRPr>
              <a:solidFill>
                <a:schemeClr val="dk1"/>
              </a:solidFill>
            </a:endParaRPr>
          </a:p>
        </p:txBody>
      </p:sp>
      <p:pic>
        <p:nvPicPr>
          <p:cNvPr id="143" name="Google Shape;143;p24"/>
          <p:cNvPicPr preferRelativeResize="0"/>
          <p:nvPr/>
        </p:nvPicPr>
        <p:blipFill rotWithShape="1">
          <a:blip r:embed="rId3">
            <a:alphaModFix/>
          </a:blip>
          <a:srcRect b="17805" l="24902" r="24513" t="15855"/>
          <a:stretch/>
        </p:blipFill>
        <p:spPr>
          <a:xfrm>
            <a:off x="6694849" y="1190626"/>
            <a:ext cx="2137452" cy="27622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Dawes Act of 1887</a:t>
            </a:r>
            <a:endParaRPr/>
          </a:p>
        </p:txBody>
      </p:sp>
      <p:sp>
        <p:nvSpPr>
          <p:cNvPr id="149" name="Google Shape;149;p25"/>
          <p:cNvSpPr txBox="1"/>
          <p:nvPr>
            <p:ph idx="1" type="body"/>
          </p:nvPr>
        </p:nvSpPr>
        <p:spPr>
          <a:xfrm>
            <a:off x="311700" y="1017725"/>
            <a:ext cx="4803300" cy="38292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solidFill>
                  <a:schemeClr val="dk1"/>
                </a:solidFill>
              </a:rPr>
              <a:t>The Dawes Act of 1887 (also known as the General Allotment Act) split up the Reservation land and gave portions of it to the Native Americans living there. </a:t>
            </a:r>
            <a:endParaRPr>
              <a:solidFill>
                <a:schemeClr val="dk1"/>
              </a:solidFill>
            </a:endParaRPr>
          </a:p>
          <a:p>
            <a:pPr indent="0" lvl="0" marL="0" rtl="0" algn="l">
              <a:spcBef>
                <a:spcPts val="1200"/>
              </a:spcBef>
              <a:spcAft>
                <a:spcPts val="0"/>
              </a:spcAft>
              <a:buNone/>
            </a:pPr>
            <a:r>
              <a:rPr i="1" lang="en">
                <a:solidFill>
                  <a:schemeClr val="dk1"/>
                </a:solidFill>
              </a:rPr>
              <a:t>“To each head of family, one-quarter of a section;</a:t>
            </a:r>
            <a:endParaRPr i="1">
              <a:solidFill>
                <a:schemeClr val="dk1"/>
              </a:solidFill>
            </a:endParaRPr>
          </a:p>
          <a:p>
            <a:pPr indent="0" lvl="0" marL="0" rtl="0" algn="l">
              <a:spcBef>
                <a:spcPts val="1200"/>
              </a:spcBef>
              <a:spcAft>
                <a:spcPts val="0"/>
              </a:spcAft>
              <a:buNone/>
            </a:pPr>
            <a:r>
              <a:rPr i="1" lang="en">
                <a:solidFill>
                  <a:schemeClr val="dk1"/>
                </a:solidFill>
              </a:rPr>
              <a:t>To each </a:t>
            </a:r>
            <a:r>
              <a:rPr i="1" lang="en">
                <a:solidFill>
                  <a:schemeClr val="dk1"/>
                </a:solidFill>
              </a:rPr>
              <a:t>single</a:t>
            </a:r>
            <a:r>
              <a:rPr i="1" lang="en">
                <a:solidFill>
                  <a:schemeClr val="dk1"/>
                </a:solidFill>
              </a:rPr>
              <a:t> person over eighteen years of age, one-eighth of a </a:t>
            </a:r>
            <a:r>
              <a:rPr i="1" lang="en">
                <a:solidFill>
                  <a:schemeClr val="dk1"/>
                </a:solidFill>
              </a:rPr>
              <a:t>section</a:t>
            </a:r>
            <a:r>
              <a:rPr i="1" lang="en">
                <a:solidFill>
                  <a:schemeClr val="dk1"/>
                </a:solidFill>
              </a:rPr>
              <a:t>;</a:t>
            </a:r>
            <a:endParaRPr i="1">
              <a:solidFill>
                <a:schemeClr val="dk1"/>
              </a:solidFill>
            </a:endParaRPr>
          </a:p>
          <a:p>
            <a:pPr indent="0" lvl="0" marL="0" rtl="0" algn="l">
              <a:spcBef>
                <a:spcPts val="1200"/>
              </a:spcBef>
              <a:spcAft>
                <a:spcPts val="0"/>
              </a:spcAft>
              <a:buNone/>
            </a:pPr>
            <a:r>
              <a:rPr i="1" lang="en">
                <a:solidFill>
                  <a:schemeClr val="dk1"/>
                </a:solidFill>
              </a:rPr>
              <a:t>To each orphan child under eighteen years of age, one-eighth of a section; and</a:t>
            </a:r>
            <a:endParaRPr i="1">
              <a:solidFill>
                <a:schemeClr val="dk1"/>
              </a:solidFill>
            </a:endParaRPr>
          </a:p>
          <a:p>
            <a:pPr indent="0" lvl="0" marL="0" rtl="0" algn="l">
              <a:spcBef>
                <a:spcPts val="1200"/>
              </a:spcBef>
              <a:spcAft>
                <a:spcPts val="1200"/>
              </a:spcAft>
              <a:buNone/>
            </a:pPr>
            <a:r>
              <a:rPr i="1" lang="en">
                <a:solidFill>
                  <a:schemeClr val="dk1"/>
                </a:solidFill>
              </a:rPr>
              <a:t>To each other single person under eighteen years now living, or who may be born prior to the date of the order of the President directing an allotment of the lands embraced in any reservation, one-sixteenth of a section”</a:t>
            </a:r>
            <a:endParaRPr i="1">
              <a:solidFill>
                <a:schemeClr val="dk1"/>
              </a:solidFill>
            </a:endParaRPr>
          </a:p>
        </p:txBody>
      </p:sp>
      <p:pic>
        <p:nvPicPr>
          <p:cNvPr id="150" name="Google Shape;150;p25"/>
          <p:cNvPicPr preferRelativeResize="0"/>
          <p:nvPr/>
        </p:nvPicPr>
        <p:blipFill>
          <a:blip r:embed="rId3">
            <a:alphaModFix/>
          </a:blip>
          <a:stretch>
            <a:fillRect/>
          </a:stretch>
        </p:blipFill>
        <p:spPr>
          <a:xfrm>
            <a:off x="5486250" y="863550"/>
            <a:ext cx="3416400" cy="34164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Dawes Act of 1887</a:t>
            </a:r>
            <a:endParaRPr/>
          </a:p>
        </p:txBody>
      </p:sp>
      <p:sp>
        <p:nvSpPr>
          <p:cNvPr id="156" name="Google Shape;156;p26"/>
          <p:cNvSpPr txBox="1"/>
          <p:nvPr>
            <p:ph idx="1" type="body"/>
          </p:nvPr>
        </p:nvSpPr>
        <p:spPr>
          <a:xfrm>
            <a:off x="311700" y="1152475"/>
            <a:ext cx="42603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The leftover land on the Reservation would be sold to settlers for a price of $1.10 an acre.</a:t>
            </a:r>
            <a:endParaRPr>
              <a:solidFill>
                <a:schemeClr val="dk1"/>
              </a:solidFill>
            </a:endParaRPr>
          </a:p>
          <a:p>
            <a:pPr indent="0" lvl="0" marL="0" rtl="0" algn="l">
              <a:spcBef>
                <a:spcPts val="1200"/>
              </a:spcBef>
              <a:spcAft>
                <a:spcPts val="1200"/>
              </a:spcAft>
              <a:buNone/>
            </a:pPr>
            <a:r>
              <a:rPr lang="en">
                <a:solidFill>
                  <a:schemeClr val="dk1"/>
                </a:solidFill>
              </a:rPr>
              <a:t>The act states that the allotments given to the Indians would be held in trust for 25 years (meaning that the U.S. Government would continue to hold ownership and “protect” the land) for 25 years After that time, the allotment would be discharged to the Native American.*</a:t>
            </a:r>
            <a:endParaRPr>
              <a:solidFill>
                <a:schemeClr val="dk1"/>
              </a:solidFill>
            </a:endParaRPr>
          </a:p>
        </p:txBody>
      </p:sp>
      <p:pic>
        <p:nvPicPr>
          <p:cNvPr id="157" name="Google Shape;157;p26"/>
          <p:cNvPicPr preferRelativeResize="0"/>
          <p:nvPr/>
        </p:nvPicPr>
        <p:blipFill>
          <a:blip r:embed="rId3">
            <a:alphaModFix/>
          </a:blip>
          <a:stretch>
            <a:fillRect/>
          </a:stretch>
        </p:blipFill>
        <p:spPr>
          <a:xfrm>
            <a:off x="5371025" y="224325"/>
            <a:ext cx="3601525" cy="469485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Dawes Act of 1887</a:t>
            </a:r>
            <a:endParaRPr/>
          </a:p>
        </p:txBody>
      </p:sp>
      <p:sp>
        <p:nvSpPr>
          <p:cNvPr id="163" name="Google Shape;163;p27"/>
          <p:cNvSpPr txBox="1"/>
          <p:nvPr>
            <p:ph idx="1" type="body"/>
          </p:nvPr>
        </p:nvSpPr>
        <p:spPr>
          <a:xfrm>
            <a:off x="311700" y="1152475"/>
            <a:ext cx="8727600" cy="179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solidFill>
                  <a:schemeClr val="dk1"/>
                </a:solidFill>
              </a:rPr>
              <a:t>Within the Grand Ronde Reservation, 33,468 acres were allotted to 274 Native Americans.</a:t>
            </a:r>
            <a:endParaRPr sz="1700">
              <a:solidFill>
                <a:schemeClr val="dk1"/>
              </a:solidFill>
            </a:endParaRPr>
          </a:p>
          <a:p>
            <a:pPr indent="0" lvl="0" marL="0" rtl="0" algn="l">
              <a:spcBef>
                <a:spcPts val="1200"/>
              </a:spcBef>
              <a:spcAft>
                <a:spcPts val="0"/>
              </a:spcAft>
              <a:buNone/>
            </a:pPr>
            <a:r>
              <a:rPr lang="en" sz="1700">
                <a:solidFill>
                  <a:schemeClr val="dk1"/>
                </a:solidFill>
              </a:rPr>
              <a:t>This left 25,791 acres left over as “surplus” to be sold to settlers.</a:t>
            </a:r>
            <a:endParaRPr sz="1700">
              <a:solidFill>
                <a:schemeClr val="dk1"/>
              </a:solidFill>
            </a:endParaRPr>
          </a:p>
          <a:p>
            <a:pPr indent="0" lvl="0" marL="0" rtl="0" algn="l">
              <a:spcBef>
                <a:spcPts val="1200"/>
              </a:spcBef>
              <a:spcAft>
                <a:spcPts val="1200"/>
              </a:spcAft>
              <a:buNone/>
            </a:pPr>
            <a:r>
              <a:rPr lang="en" sz="1700">
                <a:solidFill>
                  <a:schemeClr val="dk1"/>
                </a:solidFill>
              </a:rPr>
              <a:t>The money received from the surplus land sales was to go towards the funding of </a:t>
            </a:r>
            <a:r>
              <a:rPr lang="en" sz="1700" u="sng">
                <a:solidFill>
                  <a:schemeClr val="dk1"/>
                </a:solidFill>
              </a:rPr>
              <a:t>education</a:t>
            </a:r>
            <a:r>
              <a:rPr lang="en" sz="1700">
                <a:solidFill>
                  <a:schemeClr val="dk1"/>
                </a:solidFill>
              </a:rPr>
              <a:t> and </a:t>
            </a:r>
            <a:r>
              <a:rPr lang="en" sz="1700" u="sng">
                <a:solidFill>
                  <a:schemeClr val="dk1"/>
                </a:solidFill>
              </a:rPr>
              <a:t>civilization of Indians*</a:t>
            </a:r>
            <a:endParaRPr sz="1700">
              <a:solidFill>
                <a:schemeClr val="dk1"/>
              </a:solidFill>
            </a:endParaRPr>
          </a:p>
        </p:txBody>
      </p:sp>
      <p:pic>
        <p:nvPicPr>
          <p:cNvPr id="164" name="Google Shape;164;p27"/>
          <p:cNvPicPr preferRelativeResize="0"/>
          <p:nvPr/>
        </p:nvPicPr>
        <p:blipFill>
          <a:blip r:embed="rId3">
            <a:alphaModFix/>
          </a:blip>
          <a:stretch>
            <a:fillRect/>
          </a:stretch>
        </p:blipFill>
        <p:spPr>
          <a:xfrm>
            <a:off x="6057825" y="2989400"/>
            <a:ext cx="2981400" cy="2018587"/>
          </a:xfrm>
          <a:prstGeom prst="rect">
            <a:avLst/>
          </a:prstGeom>
          <a:noFill/>
          <a:ln cap="flat" cmpd="sng" w="38100">
            <a:solidFill>
              <a:schemeClr val="dk1"/>
            </a:solidFill>
            <a:prstDash val="solid"/>
            <a:round/>
            <a:headEnd len="sm" w="sm" type="none"/>
            <a:tailEnd len="sm" w="sm" type="none"/>
          </a:ln>
        </p:spPr>
      </p:pic>
      <p:sp>
        <p:nvSpPr>
          <p:cNvPr id="165" name="Google Shape;165;p27"/>
          <p:cNvSpPr txBox="1"/>
          <p:nvPr/>
        </p:nvSpPr>
        <p:spPr>
          <a:xfrm>
            <a:off x="311700" y="3554675"/>
            <a:ext cx="5698500" cy="88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Average"/>
                <a:ea typeface="Average"/>
                <a:cs typeface="Average"/>
                <a:sym typeface="Average"/>
              </a:rPr>
              <a:t>“</a:t>
            </a:r>
            <a:r>
              <a:rPr i="1" lang="en" sz="1800">
                <a:solidFill>
                  <a:schemeClr val="dk1"/>
                </a:solidFill>
                <a:latin typeface="Average"/>
                <a:ea typeface="Average"/>
                <a:cs typeface="Average"/>
                <a:sym typeface="Average"/>
              </a:rPr>
              <a:t>Kill the Indian, and Save the Man</a:t>
            </a:r>
            <a:r>
              <a:rPr lang="en" sz="1800">
                <a:solidFill>
                  <a:schemeClr val="dk1"/>
                </a:solidFill>
                <a:latin typeface="Average"/>
                <a:ea typeface="Average"/>
                <a:cs typeface="Average"/>
                <a:sym typeface="Average"/>
              </a:rPr>
              <a:t>”*</a:t>
            </a:r>
            <a:endParaRPr sz="1800">
              <a:solidFill>
                <a:schemeClr val="dk1"/>
              </a:solidFill>
              <a:latin typeface="Average"/>
              <a:ea typeface="Average"/>
              <a:cs typeface="Average"/>
              <a:sym typeface="Average"/>
            </a:endParaRPr>
          </a:p>
          <a:p>
            <a:pPr indent="457200" lvl="0" marL="0" rtl="0" algn="l">
              <a:lnSpc>
                <a:spcPct val="115000"/>
              </a:lnSpc>
              <a:spcBef>
                <a:spcPts val="1200"/>
              </a:spcBef>
              <a:spcAft>
                <a:spcPts val="1200"/>
              </a:spcAft>
              <a:buNone/>
            </a:pPr>
            <a:r>
              <a:rPr lang="en" sz="1500">
                <a:solidFill>
                  <a:schemeClr val="dk1"/>
                </a:solidFill>
                <a:latin typeface="Average"/>
                <a:ea typeface="Average"/>
                <a:cs typeface="Average"/>
                <a:sym typeface="Average"/>
              </a:rPr>
              <a:t>-Capt. Richard H. Pratt on the Education of Native Americans</a:t>
            </a:r>
            <a:endParaRPr sz="11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4"/>
          <p:cNvPicPr preferRelativeResize="0"/>
          <p:nvPr/>
        </p:nvPicPr>
        <p:blipFill rotWithShape="1">
          <a:blip r:embed="rId3">
            <a:alphaModFix amt="20000"/>
          </a:blip>
          <a:srcRect b="21643" l="9143" r="6659" t="16198"/>
          <a:stretch/>
        </p:blipFill>
        <p:spPr>
          <a:xfrm>
            <a:off x="0" y="0"/>
            <a:ext cx="9143999" cy="5143500"/>
          </a:xfrm>
          <a:prstGeom prst="rect">
            <a:avLst/>
          </a:prstGeom>
          <a:noFill/>
          <a:ln>
            <a:noFill/>
          </a:ln>
        </p:spPr>
      </p:pic>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From the Beginning</a:t>
            </a:r>
            <a:endParaRPr/>
          </a:p>
        </p:txBody>
      </p:sp>
      <p:sp>
        <p:nvSpPr>
          <p:cNvPr id="68" name="Google Shape;68;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Before being removed to the Grand Ronde Reservation, the ancestors of the Confederated Tribes of Grand Ronde inhabited Oregon’s inland valleys and part of the coast since time immemorial.</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According to oral traditions, this was at least 14,500 years in time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According to archaeological records, this was at </a:t>
            </a:r>
            <a:r>
              <a:rPr lang="en">
                <a:solidFill>
                  <a:schemeClr val="dk1"/>
                </a:solidFill>
              </a:rPr>
              <a:t>least</a:t>
            </a:r>
            <a:r>
              <a:rPr lang="en">
                <a:solidFill>
                  <a:schemeClr val="dk1"/>
                </a:solidFill>
              </a:rPr>
              <a:t> 14,300 years in time</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idx="1" type="body"/>
          </p:nvPr>
        </p:nvSpPr>
        <p:spPr>
          <a:xfrm>
            <a:off x="311700" y="543150"/>
            <a:ext cx="4267200" cy="4057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solidFill>
                  <a:schemeClr val="dk1"/>
                </a:solidFill>
              </a:rPr>
              <a:t>Both before and after moving tribes/bands to the Grand Ronde Reservation, there were several legislative acts passed that had a significant impact on the tribes in Oregon and the land they occupied.</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en">
                <a:solidFill>
                  <a:schemeClr val="dk1"/>
                </a:solidFill>
              </a:rPr>
              <a:t>These acts slowly took away land from the tribes and eventually forced them from their homelands to the Reservation. Other acts impacted the tribes’ land ownership even after they were moved to the Reservation.</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lang="en" sz="2448">
                <a:solidFill>
                  <a:schemeClr val="dk1"/>
                </a:solidFill>
              </a:rPr>
              <a:t>So, where did it all begin?</a:t>
            </a:r>
            <a:endParaRPr sz="2448">
              <a:solidFill>
                <a:schemeClr val="dk1"/>
              </a:solidFill>
            </a:endParaRPr>
          </a:p>
        </p:txBody>
      </p:sp>
      <p:pic>
        <p:nvPicPr>
          <p:cNvPr id="74" name="Google Shape;74;p15"/>
          <p:cNvPicPr preferRelativeResize="0"/>
          <p:nvPr/>
        </p:nvPicPr>
        <p:blipFill>
          <a:blip r:embed="rId3">
            <a:alphaModFix/>
          </a:blip>
          <a:stretch>
            <a:fillRect/>
          </a:stretch>
        </p:blipFill>
        <p:spPr>
          <a:xfrm>
            <a:off x="4876800" y="0"/>
            <a:ext cx="4267200" cy="2754775"/>
          </a:xfrm>
          <a:prstGeom prst="rect">
            <a:avLst/>
          </a:prstGeom>
          <a:noFill/>
          <a:ln cap="flat" cmpd="sng" w="38100">
            <a:solidFill>
              <a:schemeClr val="dk1"/>
            </a:solidFill>
            <a:prstDash val="solid"/>
            <a:round/>
            <a:headEnd len="sm" w="sm" type="none"/>
            <a:tailEnd len="sm" w="sm" type="none"/>
          </a:ln>
        </p:spPr>
      </p:pic>
      <p:pic>
        <p:nvPicPr>
          <p:cNvPr id="75" name="Google Shape;75;p15"/>
          <p:cNvPicPr preferRelativeResize="0"/>
          <p:nvPr/>
        </p:nvPicPr>
        <p:blipFill rotWithShape="1">
          <a:blip r:embed="rId4">
            <a:alphaModFix/>
          </a:blip>
          <a:srcRect b="22191" l="0" r="0" t="0"/>
          <a:stretch/>
        </p:blipFill>
        <p:spPr>
          <a:xfrm>
            <a:off x="4876800" y="2754775"/>
            <a:ext cx="4267200" cy="2388725"/>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First Organic Law of 1843</a:t>
            </a:r>
            <a:endParaRPr/>
          </a:p>
        </p:txBody>
      </p:sp>
      <p:sp>
        <p:nvSpPr>
          <p:cNvPr id="81" name="Google Shape;81;p16"/>
          <p:cNvSpPr txBox="1"/>
          <p:nvPr>
            <p:ph idx="1" type="body"/>
          </p:nvPr>
        </p:nvSpPr>
        <p:spPr>
          <a:xfrm>
            <a:off x="311700" y="1152475"/>
            <a:ext cx="6508200" cy="3676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In 1843, “American and French-Canadian settlers formed the Oregon Provisional </a:t>
            </a:r>
            <a:r>
              <a:rPr lang="en">
                <a:solidFill>
                  <a:schemeClr val="dk1"/>
                </a:solidFill>
              </a:rPr>
              <a:t>Government</a:t>
            </a:r>
            <a:r>
              <a:rPr lang="en">
                <a:solidFill>
                  <a:schemeClr val="dk1"/>
                </a:solidFill>
              </a:rPr>
              <a:t> and established </a:t>
            </a:r>
            <a:r>
              <a:rPr lang="en">
                <a:solidFill>
                  <a:schemeClr val="dk1"/>
                </a:solidFill>
              </a:rPr>
              <a:t>territorial</a:t>
            </a:r>
            <a:r>
              <a:rPr lang="en">
                <a:solidFill>
                  <a:schemeClr val="dk1"/>
                </a:solidFill>
              </a:rPr>
              <a:t> laws and policies regarding Indians” (Lewis, 2009)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0"/>
              </a:spcAft>
              <a:buNone/>
            </a:pPr>
            <a:r>
              <a:rPr lang="en">
                <a:solidFill>
                  <a:schemeClr val="dk1"/>
                </a:solidFill>
              </a:rPr>
              <a:t>The policy towards “Indians” stated:</a:t>
            </a:r>
            <a:endParaRPr>
              <a:solidFill>
                <a:schemeClr val="dk1"/>
              </a:solidFill>
            </a:endParaRPr>
          </a:p>
          <a:p>
            <a:pPr indent="0" lvl="0" marL="0" rtl="0" algn="l">
              <a:spcBef>
                <a:spcPts val="1200"/>
              </a:spcBef>
              <a:spcAft>
                <a:spcPts val="1200"/>
              </a:spcAft>
              <a:buNone/>
            </a:pPr>
            <a:r>
              <a:rPr i="1" lang="en">
                <a:solidFill>
                  <a:schemeClr val="dk1"/>
                </a:solidFill>
              </a:rPr>
              <a:t>“Of utmost good faith shall always be observed towards the Indians, their land and property shall never be taken away from them without their consent and in their property, rights and liberty they shall never be disturbed unless it be in just and lawful laws, authorized by the representatives of the peoples”</a:t>
            </a:r>
            <a:r>
              <a:rPr lang="en">
                <a:solidFill>
                  <a:schemeClr val="dk1"/>
                </a:solidFill>
              </a:rPr>
              <a:t> </a:t>
            </a:r>
            <a:r>
              <a:rPr lang="en"/>
              <a:t>***</a:t>
            </a:r>
            <a:endParaRPr/>
          </a:p>
        </p:txBody>
      </p:sp>
      <p:pic>
        <p:nvPicPr>
          <p:cNvPr id="82" name="Google Shape;82;p16"/>
          <p:cNvPicPr preferRelativeResize="0"/>
          <p:nvPr/>
        </p:nvPicPr>
        <p:blipFill rotWithShape="1">
          <a:blip r:embed="rId3">
            <a:alphaModFix/>
          </a:blip>
          <a:srcRect b="0" l="18510" r="41902" t="0"/>
          <a:stretch/>
        </p:blipFill>
        <p:spPr>
          <a:xfrm>
            <a:off x="6819900" y="-28575"/>
            <a:ext cx="2324100" cy="5200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Organic Law of 1848</a:t>
            </a:r>
            <a:endParaRPr/>
          </a:p>
        </p:txBody>
      </p:sp>
      <p:sp>
        <p:nvSpPr>
          <p:cNvPr id="88" name="Google Shape;88;p17"/>
          <p:cNvSpPr txBox="1"/>
          <p:nvPr>
            <p:ph idx="1" type="body"/>
          </p:nvPr>
        </p:nvSpPr>
        <p:spPr>
          <a:xfrm>
            <a:off x="311700" y="1152475"/>
            <a:ext cx="53748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The Organic Law of 1848 established the Oregon Territory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Now that Oregon had boundary lines, this act laid the groundwork for Indian land titles, the recognition of Indian land, and the beginning of treaties between tribes and the United States government. </a:t>
            </a:r>
            <a:endParaRPr>
              <a:solidFill>
                <a:schemeClr val="dk1"/>
              </a:solidFill>
            </a:endParaRPr>
          </a:p>
        </p:txBody>
      </p:sp>
      <p:pic>
        <p:nvPicPr>
          <p:cNvPr id="89" name="Google Shape;89;p17"/>
          <p:cNvPicPr preferRelativeResize="0"/>
          <p:nvPr/>
        </p:nvPicPr>
        <p:blipFill rotWithShape="1">
          <a:blip r:embed="rId3">
            <a:alphaModFix/>
          </a:blip>
          <a:srcRect b="14633" l="31712" r="44329" t="18517"/>
          <a:stretch/>
        </p:blipFill>
        <p:spPr>
          <a:xfrm>
            <a:off x="6194680" y="0"/>
            <a:ext cx="2949320" cy="51435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995400" y="579650"/>
            <a:ext cx="4946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Organic Act of 1848</a:t>
            </a:r>
            <a:endParaRPr/>
          </a:p>
        </p:txBody>
      </p:sp>
      <p:sp>
        <p:nvSpPr>
          <p:cNvPr id="95" name="Google Shape;95;p18"/>
          <p:cNvSpPr txBox="1"/>
          <p:nvPr>
            <p:ph idx="1" type="body"/>
          </p:nvPr>
        </p:nvSpPr>
        <p:spPr>
          <a:xfrm>
            <a:off x="523800" y="1152350"/>
            <a:ext cx="8096400" cy="2676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chemeClr val="dk1"/>
                </a:solidFill>
              </a:rPr>
              <a:t>The first paragraph of the act states,</a:t>
            </a:r>
            <a:endParaRPr>
              <a:solidFill>
                <a:schemeClr val="dk1"/>
              </a:solidFill>
            </a:endParaRPr>
          </a:p>
          <a:p>
            <a:pPr indent="0" lvl="0" marL="0" rtl="0" algn="l">
              <a:spcBef>
                <a:spcPts val="1200"/>
              </a:spcBef>
              <a:spcAft>
                <a:spcPts val="0"/>
              </a:spcAft>
              <a:buNone/>
            </a:pPr>
            <a:r>
              <a:rPr i="1" lang="en">
                <a:solidFill>
                  <a:schemeClr val="dk1"/>
                </a:solidFill>
              </a:rPr>
              <a:t>“... nothing in this act contained shall be construed to impair the rights of person or property now pertaining to the Indians in said territory, so long as such rights shall remain unextinguished by </a:t>
            </a:r>
            <a:r>
              <a:rPr i="1" lang="en">
                <a:solidFill>
                  <a:schemeClr val="dk1"/>
                </a:solidFill>
              </a:rPr>
              <a:t>treaty</a:t>
            </a:r>
            <a:r>
              <a:rPr i="1" lang="en">
                <a:solidFill>
                  <a:schemeClr val="dk1"/>
                </a:solidFill>
              </a:rPr>
              <a:t> between the United States and such Indians”</a:t>
            </a:r>
            <a:endParaRPr>
              <a:solidFill>
                <a:schemeClr val="dk1"/>
              </a:solidFill>
            </a:endParaRPr>
          </a:p>
          <a:p>
            <a:pPr indent="0" lvl="0" marL="0" rtl="0" algn="l">
              <a:spcBef>
                <a:spcPts val="1200"/>
              </a:spcBef>
              <a:spcAft>
                <a:spcPts val="1200"/>
              </a:spcAft>
              <a:buNone/>
            </a:pPr>
            <a:r>
              <a:rPr i="1" lang="en">
                <a:solidFill>
                  <a:schemeClr val="dk1"/>
                </a:solidFill>
              </a:rPr>
              <a:t>“...or to affect the authority of the government for the United States, to make any regulation respecting such Indians, their lands, their property, or other rights, by the government to make if this act had never passed.”**</a:t>
            </a:r>
            <a:endParaRPr i="1">
              <a:solidFill>
                <a:schemeClr val="dk1"/>
              </a:solidFill>
            </a:endParaRPr>
          </a:p>
        </p:txBody>
      </p:sp>
      <p:pic>
        <p:nvPicPr>
          <p:cNvPr id="96" name="Google Shape;96;p18"/>
          <p:cNvPicPr preferRelativeResize="0"/>
          <p:nvPr/>
        </p:nvPicPr>
        <p:blipFill rotWithShape="1">
          <a:blip r:embed="rId3">
            <a:alphaModFix/>
          </a:blip>
          <a:srcRect b="43288" l="31539" r="43287" t="44470"/>
          <a:stretch/>
        </p:blipFill>
        <p:spPr>
          <a:xfrm>
            <a:off x="0" y="3962400"/>
            <a:ext cx="9144001" cy="11811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does this mean?</a:t>
            </a:r>
            <a:endParaRPr/>
          </a:p>
        </p:txBody>
      </p:sp>
      <p:sp>
        <p:nvSpPr>
          <p:cNvPr id="102" name="Google Shape;10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The United States government must respect the Native Americans’ lands, rights, and property within the Oregon Territory. A treaty may not take away the rights of the Native Americans or their lands and property.</a:t>
            </a:r>
            <a:endParaRPr>
              <a:solidFill>
                <a:schemeClr val="dk1"/>
              </a:solidFill>
            </a:endParaRPr>
          </a:p>
          <a:p>
            <a:pPr indent="0" lvl="0" marL="0" rtl="0" algn="l">
              <a:spcBef>
                <a:spcPts val="1200"/>
              </a:spcBef>
              <a:spcAft>
                <a:spcPts val="0"/>
              </a:spcAft>
              <a:buNone/>
            </a:pPr>
            <a:r>
              <a:rPr b="1" lang="en">
                <a:solidFill>
                  <a:schemeClr val="dk1"/>
                </a:solidFill>
              </a:rPr>
              <a:t>UNLESS…..</a:t>
            </a:r>
            <a:endParaRPr b="1">
              <a:solidFill>
                <a:schemeClr val="dk1"/>
              </a:solidFill>
            </a:endParaRPr>
          </a:p>
          <a:p>
            <a:pPr indent="0" lvl="0" marL="0" rtl="0" algn="l">
              <a:spcBef>
                <a:spcPts val="1200"/>
              </a:spcBef>
              <a:spcAft>
                <a:spcPts val="1200"/>
              </a:spcAft>
              <a:buNone/>
            </a:pPr>
            <a:r>
              <a:rPr lang="en">
                <a:solidFill>
                  <a:schemeClr val="dk1"/>
                </a:solidFill>
              </a:rPr>
              <a:t>The United States Government makes a treaty or asserts authority over these rights and lands. </a:t>
            </a:r>
            <a:endParaRPr>
              <a:solidFill>
                <a:schemeClr val="dk1"/>
              </a:solidFill>
            </a:endParaRPr>
          </a:p>
        </p:txBody>
      </p:sp>
      <p:pic>
        <p:nvPicPr>
          <p:cNvPr id="103" name="Google Shape;103;p19"/>
          <p:cNvPicPr preferRelativeResize="0"/>
          <p:nvPr/>
        </p:nvPicPr>
        <p:blipFill rotWithShape="1">
          <a:blip r:embed="rId3">
            <a:alphaModFix/>
          </a:blip>
          <a:srcRect b="37045" l="23714" r="16052" t="13148"/>
          <a:stretch/>
        </p:blipFill>
        <p:spPr>
          <a:xfrm rot="947938">
            <a:off x="7193570" y="3589629"/>
            <a:ext cx="1892833" cy="15429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of the Organic Act</a:t>
            </a:r>
            <a:endParaRPr/>
          </a:p>
        </p:txBody>
      </p:sp>
      <p:sp>
        <p:nvSpPr>
          <p:cNvPr id="109" name="Google Shape;109;p20"/>
          <p:cNvSpPr txBox="1"/>
          <p:nvPr>
            <p:ph idx="1" type="body"/>
          </p:nvPr>
        </p:nvSpPr>
        <p:spPr>
          <a:xfrm>
            <a:off x="311700" y="1152475"/>
            <a:ext cx="4146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By 1849, more than 10,000 settlers moved to Indian Country on the Oregon Trail and began competing against one another for land which drove the Native Americans out of their homelands.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lang="en">
                <a:solidFill>
                  <a:schemeClr val="dk1"/>
                </a:solidFill>
              </a:rPr>
              <a:t>Due to the </a:t>
            </a:r>
            <a:r>
              <a:rPr lang="en">
                <a:solidFill>
                  <a:schemeClr val="dk1"/>
                </a:solidFill>
              </a:rPr>
              <a:t>overpopulation</a:t>
            </a:r>
            <a:r>
              <a:rPr lang="en">
                <a:solidFill>
                  <a:schemeClr val="dk1"/>
                </a:solidFill>
              </a:rPr>
              <a:t> on the East coast and the failing economy, Congress passed a new act…</a:t>
            </a:r>
            <a:endParaRPr>
              <a:solidFill>
                <a:schemeClr val="dk1"/>
              </a:solidFill>
            </a:endParaRPr>
          </a:p>
        </p:txBody>
      </p:sp>
      <p:pic>
        <p:nvPicPr>
          <p:cNvPr id="110" name="Google Shape;110;p20"/>
          <p:cNvPicPr preferRelativeResize="0"/>
          <p:nvPr/>
        </p:nvPicPr>
        <p:blipFill rotWithShape="1">
          <a:blip r:embed="rId3">
            <a:alphaModFix/>
          </a:blip>
          <a:srcRect b="0" l="22080" r="27920" t="0"/>
          <a:stretch/>
        </p:blipFill>
        <p:spPr>
          <a:xfrm>
            <a:off x="4572000" y="0"/>
            <a:ext cx="4572000" cy="51435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1"/>
          <p:cNvPicPr preferRelativeResize="0"/>
          <p:nvPr/>
        </p:nvPicPr>
        <p:blipFill>
          <a:blip r:embed="rId3">
            <a:alphaModFix amt="5000"/>
          </a:blip>
          <a:stretch>
            <a:fillRect/>
          </a:stretch>
        </p:blipFill>
        <p:spPr>
          <a:xfrm>
            <a:off x="0" y="18"/>
            <a:ext cx="9309502" cy="5143500"/>
          </a:xfrm>
          <a:prstGeom prst="rect">
            <a:avLst/>
          </a:prstGeom>
          <a:noFill/>
          <a:ln>
            <a:noFill/>
          </a:ln>
          <a:effectLst>
            <a:outerShdw rotWithShape="0" algn="bl" dir="5400000" dist="19050">
              <a:srgbClr val="000000">
                <a:alpha val="50000"/>
              </a:srgbClr>
            </a:outerShdw>
          </a:effectLst>
        </p:spPr>
      </p:pic>
      <p:sp>
        <p:nvSpPr>
          <p:cNvPr id="116" name="Google Shape;11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Donation Land Claim Act of 1850</a:t>
            </a:r>
            <a:endParaRPr/>
          </a:p>
        </p:txBody>
      </p:sp>
      <p:sp>
        <p:nvSpPr>
          <p:cNvPr id="117" name="Google Shape;117;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This act granted every </a:t>
            </a:r>
            <a:r>
              <a:rPr lang="en">
                <a:solidFill>
                  <a:schemeClr val="dk1"/>
                </a:solidFill>
              </a:rPr>
              <a:t>single</a:t>
            </a:r>
            <a:r>
              <a:rPr lang="en">
                <a:solidFill>
                  <a:schemeClr val="dk1"/>
                </a:solidFill>
              </a:rPr>
              <a:t> White male settler or American half-breed Indian who was a citizen of the United States, 320 acres of land and </a:t>
            </a:r>
            <a:r>
              <a:rPr lang="en">
                <a:solidFill>
                  <a:schemeClr val="dk1"/>
                </a:solidFill>
              </a:rPr>
              <a:t> every married White male  settler or American half-breed Indian who was a citizen of the United States, 640 acres of land*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Incoming settlers who arrived within one year of this act were given 160 acres of land or if the man was married, 320 acres of land.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Hundreds of thousands of acres were taken from the Native American tribes and given to the settlers. The Donation Land Claim Act of 1850 benefited settlers greatly, while displacing the Native Americans. </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