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Nunito"/>
      <p:regular r:id="rId15"/>
      <p:bold r:id="rId16"/>
      <p:italic r:id="rId17"/>
      <p:boldItalic r:id="rId18"/>
    </p:embeddedFont>
    <p:embeddedFont>
      <p:font typeface="Average"/>
      <p:regular r:id="rId19"/>
    </p:embeddedFont>
    <p:embeddedFont>
      <p:font typeface="Book Antiqua"/>
      <p:regular r:id="rId20"/>
      <p:bold r:id="rId21"/>
      <p:italic r:id="rId22"/>
      <p:boldItalic r:id="rId23"/>
    </p:embeddedFont>
    <p:embeddedFont>
      <p:font typeface="Oswald"/>
      <p:regular r:id="rId24"/>
      <p:bold r:id="rId25"/>
    </p:embeddedFont>
    <p:embeddedFont>
      <p:font typeface="Merriweather"/>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BookAntiqua-regular.fntdata"/><Relationship Id="rId22" Type="http://schemas.openxmlformats.org/officeDocument/2006/relationships/font" Target="fonts/BookAntiqua-italic.fntdata"/><Relationship Id="rId21" Type="http://schemas.openxmlformats.org/officeDocument/2006/relationships/font" Target="fonts/BookAntiqua-bold.fntdata"/><Relationship Id="rId24" Type="http://schemas.openxmlformats.org/officeDocument/2006/relationships/font" Target="fonts/Oswald-regular.fntdata"/><Relationship Id="rId23" Type="http://schemas.openxmlformats.org/officeDocument/2006/relationships/font" Target="fonts/BookAntiqua-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erriweather-regular.fntdata"/><Relationship Id="rId25" Type="http://schemas.openxmlformats.org/officeDocument/2006/relationships/font" Target="fonts/Oswald-bold.fntdata"/><Relationship Id="rId28" Type="http://schemas.openxmlformats.org/officeDocument/2006/relationships/font" Target="fonts/Merriweather-italic.fntdata"/><Relationship Id="rId27" Type="http://schemas.openxmlformats.org/officeDocument/2006/relationships/font" Target="fonts/Merriweather-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erriweather-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font" Target="fonts/Nunito-regular.fntdata"/><Relationship Id="rId14" Type="http://schemas.openxmlformats.org/officeDocument/2006/relationships/slide" Target="slides/slide9.xml"/><Relationship Id="rId17" Type="http://schemas.openxmlformats.org/officeDocument/2006/relationships/font" Target="fonts/Nunito-italic.fntdata"/><Relationship Id="rId16" Type="http://schemas.openxmlformats.org/officeDocument/2006/relationships/font" Target="fonts/Nunito-bold.fntdata"/><Relationship Id="rId19" Type="http://schemas.openxmlformats.org/officeDocument/2006/relationships/font" Target="fonts/Average-regular.fntdata"/><Relationship Id="rId18" Type="http://schemas.openxmlformats.org/officeDocument/2006/relationships/font" Target="fonts/Nunito-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ge1.com/confederated-tribes-of-grand-ronde/" TargetMode="External"/><Relationship Id="rId3" Type="http://schemas.openxmlformats.org/officeDocument/2006/relationships/hyperlink" Target="https://www.polkio.com/news/casino-tries-not-to-gamble-with-people-s-health/article_ba7718d0-fd2d-11ea-b2ba-67215be27a75.html"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randronde.org/government/"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rf.org/nill/constitutions/confederated_grand_ronde/index.html" TargetMode="External"/><Relationship Id="rId3" Type="http://schemas.openxmlformats.org/officeDocument/2006/relationships/hyperlink" Target="https://www.grandronde.org/government/"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007ca58b0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007ca58b0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007ca58b0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007ca58b0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007ca58b0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007ca58b0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Vocabulary Definition: </a:t>
            </a:r>
            <a:endParaRPr/>
          </a:p>
          <a:p>
            <a:pPr indent="0" lvl="0" marL="0" rtl="0" algn="l">
              <a:spcBef>
                <a:spcPts val="0"/>
              </a:spcBef>
              <a:spcAft>
                <a:spcPts val="0"/>
              </a:spcAft>
              <a:buNone/>
            </a:pPr>
            <a:r>
              <a:rPr b="1" lang="en"/>
              <a:t>Sovereignty</a:t>
            </a:r>
            <a:r>
              <a:rPr lang="en"/>
              <a:t>- the act of having independent power, political, social and economic, or being free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Images:</a:t>
            </a:r>
            <a:endParaRPr/>
          </a:p>
          <a:p>
            <a:pPr indent="0" lvl="0" marL="0" rtl="0" algn="l">
              <a:spcBef>
                <a:spcPts val="0"/>
              </a:spcBef>
              <a:spcAft>
                <a:spcPts val="0"/>
              </a:spcAft>
              <a:buNone/>
            </a:pPr>
            <a:r>
              <a:rPr lang="en"/>
              <a:t>(Top) Grand Ronde Governance Building- </a:t>
            </a:r>
            <a:r>
              <a:rPr lang="en" u="sng">
                <a:solidFill>
                  <a:schemeClr val="hlink"/>
                </a:solidFill>
                <a:hlinkClick r:id="rId2"/>
              </a:rPr>
              <a:t>https://www.hge1.com/confederated-tribes-of-grand-ronde/</a:t>
            </a:r>
            <a:r>
              <a:rPr lang="en"/>
              <a:t> </a:t>
            </a:r>
            <a:endParaRPr/>
          </a:p>
          <a:p>
            <a:pPr indent="0" lvl="0" marL="0" rtl="0" algn="l">
              <a:spcBef>
                <a:spcPts val="0"/>
              </a:spcBef>
              <a:spcAft>
                <a:spcPts val="0"/>
              </a:spcAft>
              <a:buNone/>
            </a:pPr>
            <a:r>
              <a:rPr lang="en"/>
              <a:t>(Bottom) Grand Ronde Health and Wellness Center- </a:t>
            </a:r>
            <a:r>
              <a:rPr lang="en" u="sng">
                <a:solidFill>
                  <a:schemeClr val="hlink"/>
                </a:solidFill>
                <a:hlinkClick r:id="rId3"/>
              </a:rPr>
              <a:t>https://www.polkio.com/news/casino-tries-not-to-gamble-with-people-s-health/article_ba7718d0-fd2d-11ea-b2ba-67215be27a75.html</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007ca58b0f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007ca58b0f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Ask students what they think a Chair member may do? Vice Chair? Secretary? </a:t>
            </a:r>
            <a:endParaRPr/>
          </a:p>
          <a:p>
            <a:pPr indent="0" lvl="0" marL="0" rtl="0" algn="l">
              <a:spcBef>
                <a:spcPts val="0"/>
              </a:spcBef>
              <a:spcAft>
                <a:spcPts val="0"/>
              </a:spcAft>
              <a:buNone/>
            </a:pPr>
            <a:r>
              <a:rPr lang="en"/>
              <a:t>Chair – spokesperson for Tribal Council &amp; Tribe &amp; runs tribal meetings</a:t>
            </a:r>
            <a:endParaRPr/>
          </a:p>
          <a:p>
            <a:pPr indent="0" lvl="0" marL="0" rtl="0" algn="l">
              <a:spcBef>
                <a:spcPts val="0"/>
              </a:spcBef>
              <a:spcAft>
                <a:spcPts val="0"/>
              </a:spcAft>
              <a:buNone/>
            </a:pPr>
            <a:r>
              <a:rPr lang="en"/>
              <a:t>Vice Chair has similar roles in the absence of a Chair</a:t>
            </a:r>
            <a:endParaRPr/>
          </a:p>
          <a:p>
            <a:pPr indent="0" lvl="0" marL="0" rtl="0" algn="l">
              <a:spcBef>
                <a:spcPts val="0"/>
              </a:spcBef>
              <a:spcAft>
                <a:spcPts val="0"/>
              </a:spcAft>
              <a:buClr>
                <a:schemeClr val="dk1"/>
              </a:buClr>
              <a:buSzPts val="1100"/>
              <a:buFont typeface="Arial"/>
              <a:buNone/>
            </a:pPr>
            <a:r>
              <a:rPr lang="en"/>
              <a:t>Secretary typically reads minutes &amp; resolutions created by Tribal Council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Current Tribal Council: </a:t>
            </a:r>
            <a:r>
              <a:rPr lang="en" u="sng">
                <a:solidFill>
                  <a:srgbClr val="1155CC"/>
                </a:solidFill>
                <a:latin typeface="Nunito"/>
                <a:ea typeface="Nunito"/>
                <a:cs typeface="Nunito"/>
                <a:sym typeface="Nunito"/>
                <a:hlinkClick r:id="rId2">
                  <a:extLst>
                    <a:ext uri="{A12FA001-AC4F-418D-AE19-62706E023703}">
                      <ahyp:hlinkClr val="tx"/>
                    </a:ext>
                  </a:extLst>
                </a:hlinkClick>
              </a:rPr>
              <a:t>https://www.grandronde.org/government/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007ca58b0f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007ca58b0f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007ca58b0f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007ca58b0f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Explore The Confederated Tribes of Grand Ronde Constitution:</a:t>
            </a:r>
            <a:endParaRPr/>
          </a:p>
          <a:p>
            <a:pPr indent="0" lvl="0" marL="0" rtl="0" algn="l">
              <a:spcBef>
                <a:spcPts val="0"/>
              </a:spcBef>
              <a:spcAft>
                <a:spcPts val="0"/>
              </a:spcAft>
              <a:buNone/>
            </a:pPr>
            <a:r>
              <a:rPr lang="en" u="sng">
                <a:solidFill>
                  <a:schemeClr val="hlink"/>
                </a:solidFill>
                <a:hlinkClick r:id="rId2"/>
              </a:rPr>
              <a:t>https://narf.org/nill/constitutions/confederated_grand_ronde/index.html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latin typeface="Nunito"/>
                <a:ea typeface="Nunito"/>
                <a:cs typeface="Nunito"/>
                <a:sym typeface="Nunito"/>
              </a:rPr>
              <a:t>Please explore the link below to learn more about The Confederated Tribe of Grand Ronde’s Government: </a:t>
            </a:r>
            <a:r>
              <a:rPr lang="en" u="sng">
                <a:solidFill>
                  <a:srgbClr val="1155CC"/>
                </a:solidFill>
                <a:latin typeface="Nunito"/>
                <a:ea typeface="Nunito"/>
                <a:cs typeface="Nunito"/>
                <a:sym typeface="Nunito"/>
                <a:hlinkClick r:id="rId3">
                  <a:extLst>
                    <a:ext uri="{A12FA001-AC4F-418D-AE19-62706E023703}">
                      <ahyp:hlinkClr val="tx"/>
                    </a:ext>
                  </a:extLst>
                </a:hlinkClick>
              </a:rPr>
              <a:t>https://www.grandronde.org/government/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Powers of Tribal Court: </a:t>
            </a:r>
            <a:r>
              <a:rPr lang="en"/>
              <a:t>enforcement of the Indian Child Welfare Act of 1978 and the American Indian Religious Freedom Act of 1978, as well as the power to review and overturn tribal legislative and executive actions for violation of this Constitution or the Indian Civil Rights Act of 1968</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007ca58b0f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007ca58b0f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Tribal Membership – currently over 6,000 members are enrolled within Grand Ronde tribe. Although many of these members live in Oregon, there are members located throughout the US. Members 18 years or older can vote during a Tribal Council election.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Tribal Council – consists of 9 members &amp; each member serves 3 year terms (they can be reelected for unlimited amount of terms). Elections are held every year as members serve alternate terms (rotating so that every year 3 members are up for elections).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Tribal Policy &amp; Court System – provides a service of safety &amp; equity at the Tribe.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Programs &amp; Services – offered to the membership and include education, health care, housing, social services, natural resources, and many others. Some of these programs can also be accessed by community members or tribal spouses.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Economic Development – tribes earn their living through a variety of ways – engaging in a variety of economic opportunities including timber sales, casino, federal grants and funding, and other small and large commercial businesses. Some, but not all Tribes, have overcome their social and economical means to adapt to the larger society. </a:t>
            </a:r>
            <a:endParaRPr/>
          </a:p>
          <a:p>
            <a:pPr indent="0" lvl="0" marL="0" rtl="0" algn="l">
              <a:spcBef>
                <a:spcPts val="0"/>
              </a:spcBef>
              <a:spcAft>
                <a:spcPts val="0"/>
              </a:spcAft>
              <a:buNone/>
            </a:pPr>
            <a:r>
              <a:rPr lang="en" sz="1800">
                <a:solidFill>
                  <a:srgbClr val="FFFFFF"/>
                </a:solidFill>
                <a:latin typeface="Book Antiqua"/>
                <a:ea typeface="Book Antiqua"/>
                <a:cs typeface="Book Antiqua"/>
                <a:sym typeface="Book Antiqua"/>
              </a:rPr>
              <a:t>The Tribe has its own police officers and tribal court syste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007ca58b0f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007ca58b0f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hyperlink" Target="https://roundme.com/tour/433498/view/1480429/" TargetMode="Externa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5F06"/>
        </a:solidFill>
      </p:bgPr>
    </p:bg>
    <p:spTree>
      <p:nvGrpSpPr>
        <p:cNvPr id="58" name="Shape 58"/>
        <p:cNvGrpSpPr/>
        <p:nvPr/>
      </p:nvGrpSpPr>
      <p:grpSpPr>
        <a:xfrm>
          <a:off x="0" y="0"/>
          <a:ext cx="0" cy="0"/>
          <a:chOff x="0" y="0"/>
          <a:chExt cx="0" cy="0"/>
        </a:xfrm>
      </p:grpSpPr>
      <p:pic>
        <p:nvPicPr>
          <p:cNvPr id="59" name="Google Shape;59;p13"/>
          <p:cNvPicPr preferRelativeResize="0"/>
          <p:nvPr/>
        </p:nvPicPr>
        <p:blipFill rotWithShape="1">
          <a:blip r:embed="rId3">
            <a:alphaModFix/>
          </a:blip>
          <a:srcRect b="31647" l="0" r="0" t="0"/>
          <a:stretch/>
        </p:blipFill>
        <p:spPr>
          <a:xfrm>
            <a:off x="-40037" y="2722925"/>
            <a:ext cx="9224074" cy="2420575"/>
          </a:xfrm>
          <a:prstGeom prst="rect">
            <a:avLst/>
          </a:prstGeom>
          <a:noFill/>
          <a:ln>
            <a:noFill/>
          </a:ln>
        </p:spPr>
      </p:pic>
      <p:sp>
        <p:nvSpPr>
          <p:cNvPr id="60" name="Google Shape;60;p13"/>
          <p:cNvSpPr txBox="1"/>
          <p:nvPr>
            <p:ph type="ctrTitle"/>
          </p:nvPr>
        </p:nvSpPr>
        <p:spPr>
          <a:xfrm>
            <a:off x="246450" y="576175"/>
            <a:ext cx="8651100" cy="2146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4466">
                <a:latin typeface="Merriweather"/>
                <a:ea typeface="Merriweather"/>
                <a:cs typeface="Merriweather"/>
                <a:sym typeface="Merriweather"/>
              </a:rPr>
              <a:t>The Confederated Tribes of Grand Ronde</a:t>
            </a:r>
            <a:endParaRPr sz="4466">
              <a:latin typeface="Merriweather"/>
              <a:ea typeface="Merriweather"/>
              <a:cs typeface="Merriweather"/>
              <a:sym typeface="Merriweather"/>
            </a:endParaRPr>
          </a:p>
          <a:p>
            <a:pPr indent="0" lvl="0" marL="0" rtl="0" algn="ctr">
              <a:spcBef>
                <a:spcPts val="0"/>
              </a:spcBef>
              <a:spcAft>
                <a:spcPts val="0"/>
              </a:spcAft>
              <a:buNone/>
            </a:pPr>
            <a:r>
              <a:rPr b="1" lang="en" sz="2022">
                <a:latin typeface="Merriweather"/>
                <a:ea typeface="Merriweather"/>
                <a:cs typeface="Merriweather"/>
                <a:sym typeface="Merriweather"/>
              </a:rPr>
              <a:t>--------</a:t>
            </a:r>
            <a:endParaRPr b="1" sz="2022">
              <a:latin typeface="Merriweather"/>
              <a:ea typeface="Merriweather"/>
              <a:cs typeface="Merriweather"/>
              <a:sym typeface="Merriweather"/>
            </a:endParaRPr>
          </a:p>
          <a:p>
            <a:pPr indent="0" lvl="0" marL="0" rtl="0" algn="ctr">
              <a:spcBef>
                <a:spcPts val="0"/>
              </a:spcBef>
              <a:spcAft>
                <a:spcPts val="0"/>
              </a:spcAft>
              <a:buNone/>
            </a:pPr>
            <a:r>
              <a:rPr lang="en">
                <a:latin typeface="Merriweather"/>
                <a:ea typeface="Merriweather"/>
                <a:cs typeface="Merriweather"/>
                <a:sym typeface="Merriweather"/>
              </a:rPr>
              <a:t>Government</a:t>
            </a:r>
            <a:endParaRPr>
              <a:latin typeface="Merriweather"/>
              <a:ea typeface="Merriweather"/>
              <a:cs typeface="Merriweather"/>
              <a:sym typeface="Merriweath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mt="20000"/>
          </a:blip>
          <a:srcRect b="43422" l="40875" r="14991" t="54051"/>
          <a:stretch/>
        </p:blipFill>
        <p:spPr>
          <a:xfrm>
            <a:off x="-2" y="-76197"/>
            <a:ext cx="9144003" cy="515554"/>
          </a:xfrm>
          <a:prstGeom prst="rect">
            <a:avLst/>
          </a:prstGeom>
          <a:noFill/>
          <a:ln>
            <a:noFill/>
          </a:ln>
        </p:spPr>
      </p:pic>
      <p:sp>
        <p:nvSpPr>
          <p:cNvPr id="66" name="Google Shape;66;p14"/>
          <p:cNvSpPr/>
          <p:nvPr/>
        </p:nvSpPr>
        <p:spPr>
          <a:xfrm>
            <a:off x="148500" y="154050"/>
            <a:ext cx="8847000" cy="4835400"/>
          </a:xfrm>
          <a:prstGeom prst="rect">
            <a:avLst/>
          </a:prstGeom>
          <a:noFill/>
          <a:ln cap="flat" cmpd="sng" w="38100">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Merriweather"/>
                <a:ea typeface="Merriweather"/>
                <a:cs typeface="Merriweather"/>
                <a:sym typeface="Merriweather"/>
              </a:rPr>
              <a:t>Vocabulary</a:t>
            </a:r>
            <a:endParaRPr>
              <a:latin typeface="Merriweather"/>
              <a:ea typeface="Merriweather"/>
              <a:cs typeface="Merriweather"/>
              <a:sym typeface="Merriweather"/>
            </a:endParaRPr>
          </a:p>
        </p:txBody>
      </p:sp>
      <p:sp>
        <p:nvSpPr>
          <p:cNvPr id="68" name="Google Shape;68;p14"/>
          <p:cNvSpPr txBox="1"/>
          <p:nvPr>
            <p:ph idx="1" type="body"/>
          </p:nvPr>
        </p:nvSpPr>
        <p:spPr>
          <a:xfrm>
            <a:off x="311700" y="1152475"/>
            <a:ext cx="8520600" cy="37626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b="1" lang="en">
                <a:solidFill>
                  <a:schemeClr val="dk1"/>
                </a:solidFill>
                <a:latin typeface="Nunito"/>
                <a:ea typeface="Nunito"/>
                <a:cs typeface="Nunito"/>
                <a:sym typeface="Nunito"/>
              </a:rPr>
              <a:t>Constitution</a:t>
            </a:r>
            <a:r>
              <a:rPr lang="en">
                <a:solidFill>
                  <a:schemeClr val="dk1"/>
                </a:solidFill>
                <a:latin typeface="Nunito"/>
                <a:ea typeface="Nunito"/>
                <a:cs typeface="Nunito"/>
                <a:sym typeface="Nunito"/>
              </a:rPr>
              <a:t>: A plan which is developed and written for a government that represents the rights and responsibilities of the government to the people</a:t>
            </a:r>
            <a:endParaRPr>
              <a:solidFill>
                <a:schemeClr val="dk1"/>
              </a:solidFill>
              <a:latin typeface="Nunito"/>
              <a:ea typeface="Nunito"/>
              <a:cs typeface="Nunito"/>
              <a:sym typeface="Nunito"/>
            </a:endParaRPr>
          </a:p>
          <a:p>
            <a:pPr indent="0" lvl="0" marL="0" rtl="0" algn="l">
              <a:spcBef>
                <a:spcPts val="1200"/>
              </a:spcBef>
              <a:spcAft>
                <a:spcPts val="0"/>
              </a:spcAft>
              <a:buNone/>
            </a:pPr>
            <a:r>
              <a:rPr b="1" lang="en">
                <a:solidFill>
                  <a:schemeClr val="dk1"/>
                </a:solidFill>
                <a:latin typeface="Nunito"/>
                <a:ea typeface="Nunito"/>
                <a:cs typeface="Nunito"/>
                <a:sym typeface="Nunito"/>
              </a:rPr>
              <a:t>Sovereignty:</a:t>
            </a:r>
            <a:r>
              <a:rPr lang="en">
                <a:solidFill>
                  <a:schemeClr val="dk1"/>
                </a:solidFill>
                <a:latin typeface="Nunito"/>
                <a:ea typeface="Nunito"/>
                <a:cs typeface="Nunito"/>
                <a:sym typeface="Nunito"/>
              </a:rPr>
              <a:t> the act of having independent power, political, social and economic, or being free</a:t>
            </a:r>
            <a:endParaRPr>
              <a:solidFill>
                <a:schemeClr val="dk1"/>
              </a:solidFill>
              <a:latin typeface="Nunito"/>
              <a:ea typeface="Nunito"/>
              <a:cs typeface="Nunito"/>
              <a:sym typeface="Nunito"/>
            </a:endParaRPr>
          </a:p>
          <a:p>
            <a:pPr indent="0" lvl="0" marL="0" rtl="0" algn="l">
              <a:spcBef>
                <a:spcPts val="1200"/>
              </a:spcBef>
              <a:spcAft>
                <a:spcPts val="0"/>
              </a:spcAft>
              <a:buNone/>
            </a:pPr>
            <a:r>
              <a:rPr b="1" lang="en">
                <a:solidFill>
                  <a:schemeClr val="dk1"/>
                </a:solidFill>
                <a:latin typeface="Nunito"/>
                <a:ea typeface="Nunito"/>
                <a:cs typeface="Nunito"/>
                <a:sym typeface="Nunito"/>
              </a:rPr>
              <a:t>Democratic Government (Democracy)</a:t>
            </a:r>
            <a:r>
              <a:rPr lang="en">
                <a:solidFill>
                  <a:schemeClr val="dk1"/>
                </a:solidFill>
                <a:latin typeface="Nunito"/>
                <a:ea typeface="Nunito"/>
                <a:cs typeface="Nunito"/>
                <a:sym typeface="Nunito"/>
              </a:rPr>
              <a:t>: Democracy is a form of government that allows the people to choose leadership. The primary goal is to govern through fair representation and prevent abuses of power.</a:t>
            </a:r>
            <a:endParaRPr>
              <a:solidFill>
                <a:schemeClr val="dk1"/>
              </a:solidFill>
              <a:latin typeface="Nunito"/>
              <a:ea typeface="Nunito"/>
              <a:cs typeface="Nunito"/>
              <a:sym typeface="Nunito"/>
            </a:endParaRPr>
          </a:p>
          <a:p>
            <a:pPr indent="0" lvl="0" marL="0" rtl="0" algn="l">
              <a:spcBef>
                <a:spcPts val="1200"/>
              </a:spcBef>
              <a:spcAft>
                <a:spcPts val="0"/>
              </a:spcAft>
              <a:buNone/>
            </a:pPr>
            <a:r>
              <a:rPr b="1" lang="en">
                <a:solidFill>
                  <a:schemeClr val="dk1"/>
                </a:solidFill>
                <a:latin typeface="Nunito"/>
                <a:ea typeface="Nunito"/>
                <a:cs typeface="Nunito"/>
                <a:sym typeface="Nunito"/>
              </a:rPr>
              <a:t>Tribal Council</a:t>
            </a:r>
            <a:r>
              <a:rPr lang="en">
                <a:solidFill>
                  <a:schemeClr val="dk1"/>
                </a:solidFill>
                <a:latin typeface="Nunito"/>
                <a:ea typeface="Nunito"/>
                <a:cs typeface="Nunito"/>
                <a:sym typeface="Nunito"/>
              </a:rPr>
              <a:t>: At Grand Ronde a nine member governing and decision making body elected by the Tribal membership, the General Council, responsible for upholding the tribal constitution. Tribal Council members serve three year terms. They may choose to run for re-election at the end of each three year term. The Tribal Council has a Chair, Vice Chair, and Secretary.</a:t>
            </a:r>
            <a:endParaRPr>
              <a:solidFill>
                <a:schemeClr val="dk1"/>
              </a:solidFill>
              <a:latin typeface="Nunito"/>
              <a:ea typeface="Nunito"/>
              <a:cs typeface="Nunito"/>
              <a:sym typeface="Nunito"/>
            </a:endParaRPr>
          </a:p>
          <a:p>
            <a:pPr indent="0" lvl="0" marL="0" rtl="0" algn="l">
              <a:spcBef>
                <a:spcPts val="1200"/>
              </a:spcBef>
              <a:spcAft>
                <a:spcPts val="1200"/>
              </a:spcAft>
              <a:buNone/>
            </a:pPr>
            <a:r>
              <a:rPr b="1" lang="en">
                <a:solidFill>
                  <a:schemeClr val="dk1"/>
                </a:solidFill>
                <a:latin typeface="Nunito"/>
                <a:ea typeface="Nunito"/>
                <a:cs typeface="Nunito"/>
                <a:sym typeface="Nunito"/>
              </a:rPr>
              <a:t>General Council</a:t>
            </a:r>
            <a:r>
              <a:rPr lang="en">
                <a:solidFill>
                  <a:schemeClr val="dk1"/>
                </a:solidFill>
                <a:latin typeface="Nunito"/>
                <a:ea typeface="Nunito"/>
                <a:cs typeface="Nunito"/>
                <a:sym typeface="Nunito"/>
              </a:rPr>
              <a:t>: Enrolled members of the Confederated Tribes of Grand Ronde Community of Oregon who are eighteen (18) years of age or older</a:t>
            </a:r>
            <a:endParaRPr>
              <a:solidFill>
                <a:schemeClr val="dk1"/>
              </a:solidFill>
              <a:latin typeface="Nunito"/>
              <a:ea typeface="Nunito"/>
              <a:cs typeface="Nunito"/>
              <a:sym typeface="Nuni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Merriweather"/>
                <a:ea typeface="Merriweather"/>
                <a:cs typeface="Merriweather"/>
                <a:sym typeface="Merriweather"/>
              </a:rPr>
              <a:t>After Restoration</a:t>
            </a:r>
            <a:endParaRPr>
              <a:latin typeface="Merriweather"/>
              <a:ea typeface="Merriweather"/>
              <a:cs typeface="Merriweather"/>
              <a:sym typeface="Merriweather"/>
            </a:endParaRPr>
          </a:p>
        </p:txBody>
      </p:sp>
      <p:sp>
        <p:nvSpPr>
          <p:cNvPr id="74" name="Google Shape;74;p15"/>
          <p:cNvSpPr txBox="1"/>
          <p:nvPr>
            <p:ph idx="1" type="body"/>
          </p:nvPr>
        </p:nvSpPr>
        <p:spPr>
          <a:xfrm>
            <a:off x="311700" y="1152475"/>
            <a:ext cx="3503100" cy="34164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sz="2164">
                <a:solidFill>
                  <a:schemeClr val="dk1"/>
                </a:solidFill>
                <a:latin typeface="Nunito"/>
                <a:ea typeface="Nunito"/>
                <a:cs typeface="Nunito"/>
                <a:sym typeface="Nunito"/>
              </a:rPr>
              <a:t>After the Confederated Tribes of Grand Ronde was restored on </a:t>
            </a:r>
            <a:r>
              <a:rPr b="1" lang="en" sz="2164">
                <a:solidFill>
                  <a:schemeClr val="dk1"/>
                </a:solidFill>
                <a:latin typeface="Nunito"/>
                <a:ea typeface="Nunito"/>
                <a:cs typeface="Nunito"/>
                <a:sym typeface="Nunito"/>
              </a:rPr>
              <a:t>November 22, 1983</a:t>
            </a:r>
            <a:r>
              <a:rPr lang="en" sz="2164">
                <a:solidFill>
                  <a:schemeClr val="dk1"/>
                </a:solidFill>
                <a:latin typeface="Nunito"/>
                <a:ea typeface="Nunito"/>
                <a:cs typeface="Nunito"/>
                <a:sym typeface="Nunito"/>
              </a:rPr>
              <a:t> they had to decide as a people how they were going to operate (or run) their Tribe.</a:t>
            </a:r>
            <a:endParaRPr sz="2164">
              <a:solidFill>
                <a:schemeClr val="dk1"/>
              </a:solidFill>
              <a:latin typeface="Nunito"/>
              <a:ea typeface="Nunito"/>
              <a:cs typeface="Nunito"/>
              <a:sym typeface="Nunito"/>
            </a:endParaRPr>
          </a:p>
          <a:p>
            <a:pPr indent="0" lvl="0" marL="0" rtl="0" algn="l">
              <a:spcBef>
                <a:spcPts val="1200"/>
              </a:spcBef>
              <a:spcAft>
                <a:spcPts val="1200"/>
              </a:spcAft>
              <a:buNone/>
            </a:pPr>
            <a:r>
              <a:rPr lang="en" sz="2164">
                <a:solidFill>
                  <a:schemeClr val="dk1"/>
                </a:solidFill>
                <a:latin typeface="Nunito"/>
                <a:ea typeface="Nunito"/>
                <a:cs typeface="Nunito"/>
                <a:sym typeface="Nunito"/>
              </a:rPr>
              <a:t>They wanted to make sure they, as a people, had control over their own property, </a:t>
            </a:r>
            <a:r>
              <a:rPr lang="en" sz="2164">
                <a:solidFill>
                  <a:schemeClr val="dk1"/>
                </a:solidFill>
                <a:latin typeface="Nunito"/>
                <a:ea typeface="Nunito"/>
                <a:cs typeface="Nunito"/>
                <a:sym typeface="Nunito"/>
              </a:rPr>
              <a:t>people</a:t>
            </a:r>
            <a:r>
              <a:rPr lang="en" sz="2164">
                <a:solidFill>
                  <a:schemeClr val="dk1"/>
                </a:solidFill>
                <a:latin typeface="Nunito"/>
                <a:ea typeface="Nunito"/>
                <a:cs typeface="Nunito"/>
                <a:sym typeface="Nunito"/>
              </a:rPr>
              <a:t>, and rights.</a:t>
            </a:r>
            <a:endParaRPr>
              <a:solidFill>
                <a:schemeClr val="dk1"/>
              </a:solidFill>
              <a:latin typeface="Nunito"/>
              <a:ea typeface="Nunito"/>
              <a:cs typeface="Nunito"/>
              <a:sym typeface="Nunito"/>
            </a:endParaRPr>
          </a:p>
        </p:txBody>
      </p:sp>
      <p:pic>
        <p:nvPicPr>
          <p:cNvPr id="75" name="Google Shape;75;p15"/>
          <p:cNvPicPr preferRelativeResize="0"/>
          <p:nvPr/>
        </p:nvPicPr>
        <p:blipFill>
          <a:blip r:embed="rId3">
            <a:alphaModFix/>
          </a:blip>
          <a:stretch>
            <a:fillRect/>
          </a:stretch>
        </p:blipFill>
        <p:spPr>
          <a:xfrm>
            <a:off x="3948200" y="896950"/>
            <a:ext cx="5024401" cy="3349601"/>
          </a:xfrm>
          <a:prstGeom prst="rect">
            <a:avLst/>
          </a:prstGeom>
          <a:noFill/>
          <a:ln cap="flat" cmpd="sng" w="38100">
            <a:solidFill>
              <a:srgbClr val="B45F06"/>
            </a:solidFill>
            <a:prstDash val="solid"/>
            <a:round/>
            <a:headEnd len="sm" w="sm" type="none"/>
            <a:tailEnd len="sm" w="sm" type="none"/>
          </a:ln>
        </p:spPr>
      </p:pic>
      <p:sp>
        <p:nvSpPr>
          <p:cNvPr id="76" name="Google Shape;76;p15"/>
          <p:cNvSpPr txBox="1"/>
          <p:nvPr/>
        </p:nvSpPr>
        <p:spPr>
          <a:xfrm>
            <a:off x="3948200" y="4215650"/>
            <a:ext cx="50244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solidFill>
                  <a:schemeClr val="lt2"/>
                </a:solidFill>
                <a:latin typeface="Average"/>
                <a:ea typeface="Average"/>
                <a:cs typeface="Average"/>
                <a:sym typeface="Average"/>
              </a:rPr>
              <a:t>Grand Ronde Tribal members paddling Grand Ronde’s canoe, Stank’iya</a:t>
            </a:r>
            <a:endParaRPr sz="1100">
              <a:solidFill>
                <a:schemeClr val="lt2"/>
              </a:solidFill>
              <a:latin typeface="Average"/>
              <a:ea typeface="Average"/>
              <a:cs typeface="Average"/>
              <a:sym typeface="Average"/>
            </a:endParaRPr>
          </a:p>
        </p:txBody>
      </p:sp>
      <p:pic>
        <p:nvPicPr>
          <p:cNvPr id="77" name="Google Shape;77;p15"/>
          <p:cNvPicPr preferRelativeResize="0"/>
          <p:nvPr/>
        </p:nvPicPr>
        <p:blipFill rotWithShape="1">
          <a:blip r:embed="rId4">
            <a:alphaModFix amt="20000"/>
          </a:blip>
          <a:srcRect b="43422" l="40875" r="14991" t="54051"/>
          <a:stretch/>
        </p:blipFill>
        <p:spPr>
          <a:xfrm>
            <a:off x="-2" y="-76197"/>
            <a:ext cx="9144003" cy="51555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Merriweather"/>
                <a:ea typeface="Merriweather"/>
                <a:cs typeface="Merriweather"/>
                <a:sym typeface="Merriweather"/>
              </a:rPr>
              <a:t>Sovereign Nation</a:t>
            </a:r>
            <a:endParaRPr>
              <a:latin typeface="Merriweather"/>
              <a:ea typeface="Merriweather"/>
              <a:cs typeface="Merriweather"/>
              <a:sym typeface="Merriweather"/>
            </a:endParaRPr>
          </a:p>
        </p:txBody>
      </p:sp>
      <p:sp>
        <p:nvSpPr>
          <p:cNvPr id="83" name="Google Shape;83;p16"/>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latin typeface="Nunito"/>
                <a:ea typeface="Nunito"/>
                <a:cs typeface="Nunito"/>
                <a:sym typeface="Nunito"/>
              </a:rPr>
              <a:t>Sovereign Nations have the right to:</a:t>
            </a:r>
            <a:endParaRPr>
              <a:solidFill>
                <a:schemeClr val="dk1"/>
              </a:solidFill>
              <a:latin typeface="Nunito"/>
              <a:ea typeface="Nunito"/>
              <a:cs typeface="Nunito"/>
              <a:sym typeface="Nunito"/>
            </a:endParaRPr>
          </a:p>
          <a:p>
            <a:pPr indent="-342900" lvl="0" marL="457200" rtl="0" algn="l">
              <a:spcBef>
                <a:spcPts val="1200"/>
              </a:spcBef>
              <a:spcAft>
                <a:spcPts val="0"/>
              </a:spcAft>
              <a:buClr>
                <a:schemeClr val="dk1"/>
              </a:buClr>
              <a:buSzPts val="1800"/>
              <a:buFont typeface="Nunito"/>
              <a:buChar char="●"/>
            </a:pPr>
            <a:r>
              <a:rPr lang="en">
                <a:solidFill>
                  <a:schemeClr val="dk1"/>
                </a:solidFill>
                <a:latin typeface="Nunito"/>
                <a:ea typeface="Nunito"/>
                <a:cs typeface="Nunito"/>
                <a:sym typeface="Nunito"/>
              </a:rPr>
              <a:t>Form their own government</a:t>
            </a:r>
            <a:endParaRPr>
              <a:solidFill>
                <a:schemeClr val="dk1"/>
              </a:solidFill>
              <a:latin typeface="Nunito"/>
              <a:ea typeface="Nunito"/>
              <a:cs typeface="Nunito"/>
              <a:sym typeface="Nunito"/>
            </a:endParaRPr>
          </a:p>
          <a:p>
            <a:pPr indent="-342900" lvl="0" marL="457200" rtl="0" algn="l">
              <a:spcBef>
                <a:spcPts val="0"/>
              </a:spcBef>
              <a:spcAft>
                <a:spcPts val="0"/>
              </a:spcAft>
              <a:buClr>
                <a:schemeClr val="dk1"/>
              </a:buClr>
              <a:buSzPts val="1800"/>
              <a:buFont typeface="Nunito"/>
              <a:buChar char="●"/>
            </a:pPr>
            <a:r>
              <a:rPr lang="en">
                <a:solidFill>
                  <a:schemeClr val="dk1"/>
                </a:solidFill>
                <a:latin typeface="Nunito"/>
                <a:ea typeface="Nunito"/>
                <a:cs typeface="Nunito"/>
                <a:sym typeface="Nunito"/>
              </a:rPr>
              <a:t>Determine membership or citizenship</a:t>
            </a:r>
            <a:endParaRPr>
              <a:solidFill>
                <a:schemeClr val="dk1"/>
              </a:solidFill>
              <a:latin typeface="Nunito"/>
              <a:ea typeface="Nunito"/>
              <a:cs typeface="Nunito"/>
              <a:sym typeface="Nunito"/>
            </a:endParaRPr>
          </a:p>
          <a:p>
            <a:pPr indent="-342900" lvl="0" marL="457200" rtl="0" algn="l">
              <a:spcBef>
                <a:spcPts val="0"/>
              </a:spcBef>
              <a:spcAft>
                <a:spcPts val="0"/>
              </a:spcAft>
              <a:buClr>
                <a:schemeClr val="dk1"/>
              </a:buClr>
              <a:buSzPts val="1800"/>
              <a:buFont typeface="Nunito"/>
              <a:buChar char="●"/>
            </a:pPr>
            <a:r>
              <a:rPr lang="en">
                <a:solidFill>
                  <a:schemeClr val="dk1"/>
                </a:solidFill>
                <a:latin typeface="Nunito"/>
                <a:ea typeface="Nunito"/>
                <a:cs typeface="Nunito"/>
                <a:sym typeface="Nunito"/>
              </a:rPr>
              <a:t>Make and enforce laws</a:t>
            </a:r>
            <a:endParaRPr>
              <a:solidFill>
                <a:schemeClr val="dk1"/>
              </a:solidFill>
              <a:latin typeface="Nunito"/>
              <a:ea typeface="Nunito"/>
              <a:cs typeface="Nunito"/>
              <a:sym typeface="Nunito"/>
            </a:endParaRPr>
          </a:p>
          <a:p>
            <a:pPr indent="-342900" lvl="0" marL="457200" rtl="0" algn="l">
              <a:spcBef>
                <a:spcPts val="0"/>
              </a:spcBef>
              <a:spcAft>
                <a:spcPts val="0"/>
              </a:spcAft>
              <a:buClr>
                <a:schemeClr val="dk1"/>
              </a:buClr>
              <a:buSzPts val="1800"/>
              <a:buFont typeface="Nunito"/>
              <a:buChar char="●"/>
            </a:pPr>
            <a:r>
              <a:rPr lang="en">
                <a:solidFill>
                  <a:schemeClr val="dk1"/>
                </a:solidFill>
                <a:latin typeface="Nunito"/>
                <a:ea typeface="Nunito"/>
                <a:cs typeface="Nunito"/>
                <a:sym typeface="Nunito"/>
              </a:rPr>
              <a:t>Regulate trade within borders</a:t>
            </a:r>
            <a:endParaRPr>
              <a:solidFill>
                <a:schemeClr val="dk1"/>
              </a:solidFill>
              <a:latin typeface="Nunito"/>
              <a:ea typeface="Nunito"/>
              <a:cs typeface="Nunito"/>
              <a:sym typeface="Nunito"/>
            </a:endParaRPr>
          </a:p>
          <a:p>
            <a:pPr indent="-342900" lvl="0" marL="457200" rtl="0" algn="l">
              <a:spcBef>
                <a:spcPts val="0"/>
              </a:spcBef>
              <a:spcAft>
                <a:spcPts val="0"/>
              </a:spcAft>
              <a:buClr>
                <a:schemeClr val="dk1"/>
              </a:buClr>
              <a:buSzPts val="1800"/>
              <a:buFont typeface="Nunito"/>
              <a:buChar char="●"/>
            </a:pPr>
            <a:r>
              <a:rPr lang="en">
                <a:solidFill>
                  <a:schemeClr val="dk1"/>
                </a:solidFill>
                <a:latin typeface="Nunito"/>
                <a:ea typeface="Nunito"/>
                <a:cs typeface="Nunito"/>
                <a:sym typeface="Nunito"/>
              </a:rPr>
              <a:t>Govern the conduct of members and non-members on tribal lands</a:t>
            </a:r>
            <a:endParaRPr>
              <a:solidFill>
                <a:schemeClr val="dk1"/>
              </a:solidFill>
              <a:latin typeface="Nunito"/>
              <a:ea typeface="Nunito"/>
              <a:cs typeface="Nunito"/>
              <a:sym typeface="Nunito"/>
            </a:endParaRPr>
          </a:p>
          <a:p>
            <a:pPr indent="-342900" lvl="0" marL="457200" rtl="0" algn="l">
              <a:spcBef>
                <a:spcPts val="0"/>
              </a:spcBef>
              <a:spcAft>
                <a:spcPts val="0"/>
              </a:spcAft>
              <a:buClr>
                <a:schemeClr val="dk1"/>
              </a:buClr>
              <a:buSzPts val="1800"/>
              <a:buFont typeface="Nunito"/>
              <a:buChar char="●"/>
            </a:pPr>
            <a:r>
              <a:rPr lang="en">
                <a:solidFill>
                  <a:schemeClr val="dk1"/>
                </a:solidFill>
                <a:latin typeface="Nunito"/>
                <a:ea typeface="Nunito"/>
                <a:cs typeface="Nunito"/>
                <a:sym typeface="Nunito"/>
              </a:rPr>
              <a:t>Form alliances with other nations</a:t>
            </a:r>
            <a:endParaRPr>
              <a:solidFill>
                <a:schemeClr val="dk1"/>
              </a:solidFill>
              <a:latin typeface="Nunito"/>
              <a:ea typeface="Nunito"/>
              <a:cs typeface="Nunito"/>
              <a:sym typeface="Nunito"/>
            </a:endParaRPr>
          </a:p>
        </p:txBody>
      </p:sp>
      <p:pic>
        <p:nvPicPr>
          <p:cNvPr id="84" name="Google Shape;84;p16"/>
          <p:cNvPicPr preferRelativeResize="0"/>
          <p:nvPr/>
        </p:nvPicPr>
        <p:blipFill rotWithShape="1">
          <a:blip r:embed="rId3">
            <a:alphaModFix/>
          </a:blip>
          <a:srcRect b="0" l="10455" r="14429" t="0"/>
          <a:stretch/>
        </p:blipFill>
        <p:spPr>
          <a:xfrm>
            <a:off x="5512075" y="445025"/>
            <a:ext cx="3205199" cy="2256875"/>
          </a:xfrm>
          <a:prstGeom prst="rect">
            <a:avLst/>
          </a:prstGeom>
          <a:noFill/>
          <a:ln cap="flat" cmpd="sng" w="38100">
            <a:solidFill>
              <a:srgbClr val="B45F06"/>
            </a:solidFill>
            <a:prstDash val="solid"/>
            <a:round/>
            <a:headEnd len="sm" w="sm" type="none"/>
            <a:tailEnd len="sm" w="sm" type="none"/>
          </a:ln>
        </p:spPr>
      </p:pic>
      <p:pic>
        <p:nvPicPr>
          <p:cNvPr id="85" name="Google Shape;85;p16"/>
          <p:cNvPicPr preferRelativeResize="0"/>
          <p:nvPr/>
        </p:nvPicPr>
        <p:blipFill>
          <a:blip r:embed="rId4">
            <a:alphaModFix/>
          </a:blip>
          <a:stretch>
            <a:fillRect/>
          </a:stretch>
        </p:blipFill>
        <p:spPr>
          <a:xfrm>
            <a:off x="5512075" y="2701899"/>
            <a:ext cx="3205200" cy="2136800"/>
          </a:xfrm>
          <a:prstGeom prst="rect">
            <a:avLst/>
          </a:prstGeom>
          <a:noFill/>
          <a:ln cap="flat" cmpd="sng" w="38100">
            <a:solidFill>
              <a:srgbClr val="B45F06"/>
            </a:solidFill>
            <a:prstDash val="solid"/>
            <a:round/>
            <a:headEnd len="sm" w="sm" type="none"/>
            <a:tailEnd len="sm" w="sm" type="none"/>
          </a:ln>
        </p:spPr>
      </p:pic>
      <p:pic>
        <p:nvPicPr>
          <p:cNvPr id="86" name="Google Shape;86;p16"/>
          <p:cNvPicPr preferRelativeResize="0"/>
          <p:nvPr/>
        </p:nvPicPr>
        <p:blipFill rotWithShape="1">
          <a:blip r:embed="rId5">
            <a:alphaModFix amt="20000"/>
          </a:blip>
          <a:srcRect b="43422" l="40875" r="14991" t="54051"/>
          <a:stretch/>
        </p:blipFill>
        <p:spPr>
          <a:xfrm>
            <a:off x="-2" y="-76197"/>
            <a:ext cx="9144003" cy="5155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Merriweather"/>
                <a:ea typeface="Merriweather"/>
                <a:cs typeface="Merriweather"/>
                <a:sym typeface="Merriweather"/>
              </a:rPr>
              <a:t>Form their Own Government</a:t>
            </a:r>
            <a:endParaRPr>
              <a:latin typeface="Merriweather"/>
              <a:ea typeface="Merriweather"/>
              <a:cs typeface="Merriweather"/>
              <a:sym typeface="Merriweather"/>
            </a:endParaRPr>
          </a:p>
        </p:txBody>
      </p:sp>
      <p:sp>
        <p:nvSpPr>
          <p:cNvPr id="92" name="Google Shape;92;p17"/>
          <p:cNvSpPr txBox="1"/>
          <p:nvPr>
            <p:ph idx="1" type="body"/>
          </p:nvPr>
        </p:nvSpPr>
        <p:spPr>
          <a:xfrm>
            <a:off x="311700" y="1152475"/>
            <a:ext cx="3588600" cy="3744600"/>
          </a:xfrm>
          <a:prstGeom prst="rect">
            <a:avLst/>
          </a:prstGeom>
        </p:spPr>
        <p:txBody>
          <a:bodyPr anchorCtr="0" anchor="t" bIns="91425" lIns="91425" spcFirstLastPara="1" rIns="91425" wrap="square" tIns="91425">
            <a:normAutofit fontScale="62500"/>
          </a:bodyPr>
          <a:lstStyle/>
          <a:p>
            <a:pPr indent="0" lvl="0" marL="0" rtl="0" algn="l">
              <a:spcBef>
                <a:spcPts val="0"/>
              </a:spcBef>
              <a:spcAft>
                <a:spcPts val="0"/>
              </a:spcAft>
              <a:buNone/>
            </a:pPr>
            <a:r>
              <a:rPr lang="en">
                <a:solidFill>
                  <a:schemeClr val="dk1"/>
                </a:solidFill>
                <a:latin typeface="Nunito"/>
                <a:ea typeface="Nunito"/>
                <a:cs typeface="Nunito"/>
                <a:sym typeface="Nunito"/>
              </a:rPr>
              <a:t>The Confederated Tribes of Grand Ronde has a democratic government - the General Council votes for who will be on Tribal Council</a:t>
            </a:r>
            <a:endParaRPr>
              <a:solidFill>
                <a:schemeClr val="dk1"/>
              </a:solidFill>
              <a:latin typeface="Nunito"/>
              <a:ea typeface="Nunito"/>
              <a:cs typeface="Nunito"/>
              <a:sym typeface="Nunito"/>
            </a:endParaRPr>
          </a:p>
          <a:p>
            <a:pPr indent="0" lvl="0" marL="0" rtl="0" algn="l">
              <a:spcBef>
                <a:spcPts val="1200"/>
              </a:spcBef>
              <a:spcAft>
                <a:spcPts val="0"/>
              </a:spcAft>
              <a:buNone/>
            </a:pPr>
            <a:r>
              <a:rPr b="1" lang="en">
                <a:solidFill>
                  <a:schemeClr val="dk1"/>
                </a:solidFill>
                <a:latin typeface="Nunito"/>
                <a:ea typeface="Nunito"/>
                <a:cs typeface="Nunito"/>
                <a:sym typeface="Nunito"/>
              </a:rPr>
              <a:t>Tribal Council</a:t>
            </a:r>
            <a:endParaRPr b="1">
              <a:solidFill>
                <a:schemeClr val="dk1"/>
              </a:solidFill>
              <a:latin typeface="Nunito"/>
              <a:ea typeface="Nunito"/>
              <a:cs typeface="Nunito"/>
              <a:sym typeface="Nunito"/>
            </a:endParaRPr>
          </a:p>
          <a:p>
            <a:pPr indent="-300037" lvl="0" marL="457200" rtl="0" algn="l">
              <a:spcBef>
                <a:spcPts val="1200"/>
              </a:spcBef>
              <a:spcAft>
                <a:spcPts val="0"/>
              </a:spcAft>
              <a:buClr>
                <a:schemeClr val="dk1"/>
              </a:buClr>
              <a:buSzPct val="100000"/>
              <a:buFont typeface="Nunito"/>
              <a:buChar char="●"/>
            </a:pPr>
            <a:r>
              <a:rPr lang="en">
                <a:solidFill>
                  <a:schemeClr val="dk1"/>
                </a:solidFill>
                <a:latin typeface="Nunito"/>
                <a:ea typeface="Nunito"/>
                <a:cs typeface="Nunito"/>
                <a:sym typeface="Nunito"/>
              </a:rPr>
              <a:t>Gives power to multiple people, not just one person</a:t>
            </a:r>
            <a:endParaRPr>
              <a:solidFill>
                <a:schemeClr val="dk1"/>
              </a:solidFill>
              <a:latin typeface="Nunito"/>
              <a:ea typeface="Nunito"/>
              <a:cs typeface="Nunito"/>
              <a:sym typeface="Nunito"/>
            </a:endParaRPr>
          </a:p>
          <a:p>
            <a:pPr indent="-300037" lvl="0" marL="457200" rtl="0" algn="l">
              <a:spcBef>
                <a:spcPts val="0"/>
              </a:spcBef>
              <a:spcAft>
                <a:spcPts val="0"/>
              </a:spcAft>
              <a:buClr>
                <a:schemeClr val="dk1"/>
              </a:buClr>
              <a:buSzPct val="100000"/>
              <a:buFont typeface="Nunito"/>
              <a:buChar char="●"/>
            </a:pPr>
            <a:r>
              <a:rPr lang="en">
                <a:solidFill>
                  <a:schemeClr val="dk1"/>
                </a:solidFill>
                <a:latin typeface="Nunito"/>
                <a:ea typeface="Nunito"/>
                <a:cs typeface="Nunito"/>
                <a:sym typeface="Nunito"/>
              </a:rPr>
              <a:t>These are people elected by the Tribal General Council to govern the Confederated Tribes of Grand Ronde.</a:t>
            </a:r>
            <a:endParaRPr>
              <a:solidFill>
                <a:schemeClr val="dk1"/>
              </a:solidFill>
              <a:latin typeface="Nunito"/>
              <a:ea typeface="Nunito"/>
              <a:cs typeface="Nunito"/>
              <a:sym typeface="Nunito"/>
            </a:endParaRPr>
          </a:p>
          <a:p>
            <a:pPr indent="-300037" lvl="0" marL="457200" rtl="0" algn="l">
              <a:spcBef>
                <a:spcPts val="0"/>
              </a:spcBef>
              <a:spcAft>
                <a:spcPts val="0"/>
              </a:spcAft>
              <a:buClr>
                <a:schemeClr val="dk1"/>
              </a:buClr>
              <a:buSzPct val="100000"/>
              <a:buFont typeface="Nunito"/>
              <a:buChar char="●"/>
            </a:pPr>
            <a:r>
              <a:rPr lang="en">
                <a:solidFill>
                  <a:schemeClr val="dk1"/>
                </a:solidFill>
                <a:latin typeface="Nunito"/>
                <a:ea typeface="Nunito"/>
                <a:cs typeface="Nunito"/>
                <a:sym typeface="Nunito"/>
              </a:rPr>
              <a:t>A total of 9 members are on Tribal Council.</a:t>
            </a:r>
            <a:endParaRPr>
              <a:solidFill>
                <a:schemeClr val="dk1"/>
              </a:solidFill>
              <a:latin typeface="Nunito"/>
              <a:ea typeface="Nunito"/>
              <a:cs typeface="Nunito"/>
              <a:sym typeface="Nunito"/>
            </a:endParaRPr>
          </a:p>
          <a:p>
            <a:pPr indent="-300037" lvl="0" marL="457200" rtl="0" algn="l">
              <a:spcBef>
                <a:spcPts val="0"/>
              </a:spcBef>
              <a:spcAft>
                <a:spcPts val="0"/>
              </a:spcAft>
              <a:buClr>
                <a:schemeClr val="dk1"/>
              </a:buClr>
              <a:buSzPct val="100000"/>
              <a:buFont typeface="Nunito"/>
              <a:buChar char="●"/>
            </a:pPr>
            <a:r>
              <a:rPr lang="en">
                <a:solidFill>
                  <a:schemeClr val="dk1"/>
                </a:solidFill>
                <a:latin typeface="Nunito"/>
                <a:ea typeface="Nunito"/>
                <a:cs typeface="Nunito"/>
                <a:sym typeface="Nunito"/>
              </a:rPr>
              <a:t>Elections are held each year and members of Tribal Council hold 3 year terms. </a:t>
            </a:r>
            <a:endParaRPr>
              <a:solidFill>
                <a:schemeClr val="dk1"/>
              </a:solidFill>
              <a:latin typeface="Nunito"/>
              <a:ea typeface="Nunito"/>
              <a:cs typeface="Nunito"/>
              <a:sym typeface="Nunito"/>
            </a:endParaRPr>
          </a:p>
          <a:p>
            <a:pPr indent="-300037" lvl="0" marL="457200" rtl="0" algn="l">
              <a:spcBef>
                <a:spcPts val="0"/>
              </a:spcBef>
              <a:spcAft>
                <a:spcPts val="0"/>
              </a:spcAft>
              <a:buClr>
                <a:schemeClr val="dk1"/>
              </a:buClr>
              <a:buSzPct val="100000"/>
              <a:buFont typeface="Nunito"/>
              <a:buChar char="●"/>
            </a:pPr>
            <a:r>
              <a:rPr lang="en">
                <a:solidFill>
                  <a:schemeClr val="dk1"/>
                </a:solidFill>
                <a:latin typeface="Nunito"/>
                <a:ea typeface="Nunito"/>
                <a:cs typeface="Nunito"/>
                <a:sym typeface="Nunito"/>
              </a:rPr>
              <a:t>Tribal Council is responsible for upholding the Grand Ronde constitution. </a:t>
            </a:r>
            <a:endParaRPr>
              <a:solidFill>
                <a:schemeClr val="dk1"/>
              </a:solidFill>
              <a:latin typeface="Nunito"/>
              <a:ea typeface="Nunito"/>
              <a:cs typeface="Nunito"/>
              <a:sym typeface="Nunito"/>
            </a:endParaRPr>
          </a:p>
          <a:p>
            <a:pPr indent="-300037" lvl="0" marL="457200" rtl="0" algn="l">
              <a:spcBef>
                <a:spcPts val="0"/>
              </a:spcBef>
              <a:spcAft>
                <a:spcPts val="0"/>
              </a:spcAft>
              <a:buClr>
                <a:schemeClr val="dk1"/>
              </a:buClr>
              <a:buSzPct val="100000"/>
              <a:buFont typeface="Nunito"/>
              <a:buChar char="●"/>
            </a:pPr>
            <a:r>
              <a:rPr lang="en">
                <a:solidFill>
                  <a:schemeClr val="dk1"/>
                </a:solidFill>
                <a:latin typeface="Nunito"/>
                <a:ea typeface="Nunito"/>
                <a:cs typeface="Nunito"/>
                <a:sym typeface="Nunito"/>
              </a:rPr>
              <a:t>The Tribal Council also has a Chair, Vice Chair, and Secretary</a:t>
            </a:r>
            <a:endParaRPr>
              <a:solidFill>
                <a:schemeClr val="dk1"/>
              </a:solidFill>
              <a:latin typeface="Nunito"/>
              <a:ea typeface="Nunito"/>
              <a:cs typeface="Nunito"/>
              <a:sym typeface="Nunito"/>
            </a:endParaRPr>
          </a:p>
        </p:txBody>
      </p:sp>
      <p:pic>
        <p:nvPicPr>
          <p:cNvPr id="93" name="Google Shape;93;p17"/>
          <p:cNvPicPr preferRelativeResize="0"/>
          <p:nvPr/>
        </p:nvPicPr>
        <p:blipFill rotWithShape="1">
          <a:blip r:embed="rId3">
            <a:alphaModFix/>
          </a:blip>
          <a:srcRect b="0" l="0" r="0" t="2676"/>
          <a:stretch/>
        </p:blipFill>
        <p:spPr>
          <a:xfrm>
            <a:off x="4194900" y="1152475"/>
            <a:ext cx="4808202" cy="2483599"/>
          </a:xfrm>
          <a:prstGeom prst="rect">
            <a:avLst/>
          </a:prstGeom>
          <a:noFill/>
          <a:ln cap="flat" cmpd="sng" w="38100">
            <a:solidFill>
              <a:srgbClr val="B45F06"/>
            </a:solidFill>
            <a:prstDash val="solid"/>
            <a:round/>
            <a:headEnd len="sm" w="sm" type="none"/>
            <a:tailEnd len="sm" w="sm" type="none"/>
          </a:ln>
        </p:spPr>
      </p:pic>
      <p:sp>
        <p:nvSpPr>
          <p:cNvPr id="94" name="Google Shape;94;p17"/>
          <p:cNvSpPr txBox="1"/>
          <p:nvPr/>
        </p:nvSpPr>
        <p:spPr>
          <a:xfrm>
            <a:off x="4773700" y="3636075"/>
            <a:ext cx="4215300" cy="692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1200"/>
              </a:spcAft>
              <a:buNone/>
            </a:pPr>
            <a:r>
              <a:rPr b="1" lang="en" sz="1000">
                <a:solidFill>
                  <a:schemeClr val="dk1"/>
                </a:solidFill>
                <a:latin typeface="Average"/>
                <a:ea typeface="Average"/>
                <a:cs typeface="Average"/>
                <a:sym typeface="Average"/>
              </a:rPr>
              <a:t>First Post Recreation Tribal Council</a:t>
            </a:r>
            <a:r>
              <a:rPr lang="en" sz="1000">
                <a:solidFill>
                  <a:schemeClr val="dk1"/>
                </a:solidFill>
                <a:latin typeface="Average"/>
                <a:ea typeface="Average"/>
                <a:cs typeface="Average"/>
                <a:sym typeface="Average"/>
              </a:rPr>
              <a:t>: Kathryn Harrison, Dean Mercier, Candy Robertson, Frank Harrison, Daryl Mercier, Mark Mercier, Russ Leno, Merle Leno, &amp; Henry Petite</a:t>
            </a:r>
            <a:endParaRPr sz="600">
              <a:latin typeface="Average"/>
              <a:ea typeface="Average"/>
              <a:cs typeface="Average"/>
              <a:sym typeface="Average"/>
            </a:endParaRPr>
          </a:p>
        </p:txBody>
      </p:sp>
      <p:pic>
        <p:nvPicPr>
          <p:cNvPr id="95" name="Google Shape;95;p17"/>
          <p:cNvPicPr preferRelativeResize="0"/>
          <p:nvPr/>
        </p:nvPicPr>
        <p:blipFill rotWithShape="1">
          <a:blip r:embed="rId4">
            <a:alphaModFix amt="20000"/>
          </a:blip>
          <a:srcRect b="43422" l="40875" r="14991" t="54051"/>
          <a:stretch/>
        </p:blipFill>
        <p:spPr>
          <a:xfrm>
            <a:off x="-2" y="-76197"/>
            <a:ext cx="9144003" cy="51555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8"/>
          <p:cNvPicPr preferRelativeResize="0"/>
          <p:nvPr/>
        </p:nvPicPr>
        <p:blipFill rotWithShape="1">
          <a:blip r:embed="rId3">
            <a:alphaModFix amt="20000"/>
          </a:blip>
          <a:srcRect b="43422" l="40875" r="14991" t="54051"/>
          <a:stretch/>
        </p:blipFill>
        <p:spPr>
          <a:xfrm>
            <a:off x="-2" y="-76197"/>
            <a:ext cx="9144003" cy="515554"/>
          </a:xfrm>
          <a:prstGeom prst="rect">
            <a:avLst/>
          </a:prstGeom>
          <a:noFill/>
          <a:ln>
            <a:noFill/>
          </a:ln>
        </p:spPr>
      </p:pic>
      <p:sp>
        <p:nvSpPr>
          <p:cNvPr id="101" name="Google Shape;101;p18"/>
          <p:cNvSpPr txBox="1"/>
          <p:nvPr>
            <p:ph type="title"/>
          </p:nvPr>
        </p:nvSpPr>
        <p:spPr>
          <a:xfrm>
            <a:off x="311700" y="579775"/>
            <a:ext cx="5784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300">
                <a:latin typeface="Merriweather"/>
                <a:ea typeface="Merriweather"/>
                <a:cs typeface="Merriweather"/>
                <a:sym typeface="Merriweather"/>
              </a:rPr>
              <a:t>Determine Membership or Citizenship</a:t>
            </a:r>
            <a:endParaRPr sz="2300">
              <a:latin typeface="Merriweather"/>
              <a:ea typeface="Merriweather"/>
              <a:cs typeface="Merriweather"/>
              <a:sym typeface="Merriweather"/>
            </a:endParaRPr>
          </a:p>
        </p:txBody>
      </p:sp>
      <p:sp>
        <p:nvSpPr>
          <p:cNvPr id="102" name="Google Shape;102;p18"/>
          <p:cNvSpPr txBox="1"/>
          <p:nvPr>
            <p:ph idx="1" type="body"/>
          </p:nvPr>
        </p:nvSpPr>
        <p:spPr>
          <a:xfrm>
            <a:off x="311700" y="1152475"/>
            <a:ext cx="5604900" cy="36438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0"/>
              </a:spcAft>
              <a:buNone/>
            </a:pPr>
            <a:r>
              <a:rPr lang="en">
                <a:solidFill>
                  <a:schemeClr val="dk1"/>
                </a:solidFill>
                <a:latin typeface="Nunito"/>
                <a:ea typeface="Nunito"/>
                <a:cs typeface="Nunito"/>
                <a:sym typeface="Nunito"/>
              </a:rPr>
              <a:t>Native Americans are U.S. citizens and are entitled to the same legal rights and protections under the U.S. Federal Constitution that all other U.S. citizens enjoy but Native Americans may also be members of self-governing tribes and also have legal rights and protections under the Tribal Government Constitution.</a:t>
            </a:r>
            <a:endParaRPr>
              <a:solidFill>
                <a:schemeClr val="dk1"/>
              </a:solidFill>
              <a:latin typeface="Nunito"/>
              <a:ea typeface="Nunito"/>
              <a:cs typeface="Nunito"/>
              <a:sym typeface="Nunito"/>
            </a:endParaRPr>
          </a:p>
          <a:p>
            <a:pPr indent="0" lvl="0" marL="0" rtl="0" algn="l">
              <a:spcBef>
                <a:spcPts val="1200"/>
              </a:spcBef>
              <a:spcAft>
                <a:spcPts val="0"/>
              </a:spcAft>
              <a:buNone/>
            </a:pPr>
            <a:r>
              <a:rPr b="1" lang="en">
                <a:solidFill>
                  <a:schemeClr val="dk1"/>
                </a:solidFill>
                <a:latin typeface="Nunito"/>
                <a:ea typeface="Nunito"/>
                <a:cs typeface="Nunito"/>
                <a:sym typeface="Nunito"/>
              </a:rPr>
              <a:t>Membership Requirements for CTGR</a:t>
            </a:r>
            <a:r>
              <a:rPr lang="en">
                <a:solidFill>
                  <a:schemeClr val="dk1"/>
                </a:solidFill>
                <a:latin typeface="Nunito"/>
                <a:ea typeface="Nunito"/>
                <a:cs typeface="Nunito"/>
                <a:sym typeface="Nunito"/>
              </a:rPr>
              <a:t>:</a:t>
            </a:r>
            <a:endParaRPr>
              <a:solidFill>
                <a:schemeClr val="dk1"/>
              </a:solidFill>
              <a:latin typeface="Nunito"/>
              <a:ea typeface="Nunito"/>
              <a:cs typeface="Nunito"/>
              <a:sym typeface="Nunito"/>
            </a:endParaRPr>
          </a:p>
          <a:p>
            <a:pPr indent="-317182" lvl="0" marL="457200" rtl="0" algn="l">
              <a:spcBef>
                <a:spcPts val="1200"/>
              </a:spcBef>
              <a:spcAft>
                <a:spcPts val="0"/>
              </a:spcAft>
              <a:buClr>
                <a:schemeClr val="dk1"/>
              </a:buClr>
              <a:buSzPct val="100000"/>
              <a:buFont typeface="Nunito"/>
              <a:buChar char="●"/>
            </a:pPr>
            <a:r>
              <a:rPr lang="en">
                <a:solidFill>
                  <a:schemeClr val="dk1"/>
                </a:solidFill>
                <a:latin typeface="Nunito"/>
                <a:ea typeface="Nunito"/>
                <a:cs typeface="Nunito"/>
                <a:sym typeface="Nunito"/>
              </a:rPr>
              <a:t>Person cannot be enrolled in another recognized tribe, band or community</a:t>
            </a:r>
            <a:endParaRPr>
              <a:solidFill>
                <a:schemeClr val="dk1"/>
              </a:solidFill>
              <a:latin typeface="Nunito"/>
              <a:ea typeface="Nunito"/>
              <a:cs typeface="Nunito"/>
              <a:sym typeface="Nunito"/>
            </a:endParaRPr>
          </a:p>
          <a:p>
            <a:pPr indent="-317182" lvl="0" marL="457200" rtl="0" algn="l">
              <a:spcBef>
                <a:spcPts val="0"/>
              </a:spcBef>
              <a:spcAft>
                <a:spcPts val="0"/>
              </a:spcAft>
              <a:buClr>
                <a:schemeClr val="dk1"/>
              </a:buClr>
              <a:buSzPct val="100000"/>
              <a:buFont typeface="Nunito"/>
              <a:buChar char="●"/>
            </a:pPr>
            <a:r>
              <a:rPr lang="en">
                <a:solidFill>
                  <a:schemeClr val="dk1"/>
                </a:solidFill>
                <a:latin typeface="Nunito"/>
                <a:ea typeface="Nunito"/>
                <a:cs typeface="Nunito"/>
                <a:sym typeface="Nunito"/>
              </a:rPr>
              <a:t>Person’s name appears on the official tribal membership roll prepared under the Grand Ronde Restoration Act or is a descent from any person who was named on this roll</a:t>
            </a:r>
            <a:endParaRPr>
              <a:solidFill>
                <a:schemeClr val="dk1"/>
              </a:solidFill>
              <a:latin typeface="Nunito"/>
              <a:ea typeface="Nunito"/>
              <a:cs typeface="Nunito"/>
              <a:sym typeface="Nunito"/>
            </a:endParaRPr>
          </a:p>
          <a:p>
            <a:pPr indent="-317182" lvl="0" marL="457200" rtl="0" algn="l">
              <a:spcBef>
                <a:spcPts val="0"/>
              </a:spcBef>
              <a:spcAft>
                <a:spcPts val="0"/>
              </a:spcAft>
              <a:buClr>
                <a:schemeClr val="dk1"/>
              </a:buClr>
              <a:buSzPct val="100000"/>
              <a:buFont typeface="Nunito"/>
              <a:buChar char="●"/>
            </a:pPr>
            <a:r>
              <a:rPr lang="en">
                <a:solidFill>
                  <a:schemeClr val="dk1"/>
                </a:solidFill>
                <a:latin typeface="Nunito"/>
                <a:ea typeface="Nunito"/>
                <a:cs typeface="Nunito"/>
                <a:sym typeface="Nunito"/>
              </a:rPr>
              <a:t>Person possess one-sixteenth (1 / 16) or more degree Indian blood quantum of The Confederated Tribes of Grand Ronde</a:t>
            </a:r>
            <a:endParaRPr>
              <a:solidFill>
                <a:schemeClr val="dk1"/>
              </a:solidFill>
              <a:latin typeface="Nunito"/>
              <a:ea typeface="Nunito"/>
              <a:cs typeface="Nunito"/>
              <a:sym typeface="Nunito"/>
            </a:endParaRPr>
          </a:p>
        </p:txBody>
      </p:sp>
      <p:pic>
        <p:nvPicPr>
          <p:cNvPr id="103" name="Google Shape;103;p18"/>
          <p:cNvPicPr preferRelativeResize="0"/>
          <p:nvPr/>
        </p:nvPicPr>
        <p:blipFill>
          <a:blip r:embed="rId4">
            <a:alphaModFix/>
          </a:blip>
          <a:stretch>
            <a:fillRect/>
          </a:stretch>
        </p:blipFill>
        <p:spPr>
          <a:xfrm>
            <a:off x="6174425" y="0"/>
            <a:ext cx="3125451" cy="5143500"/>
          </a:xfrm>
          <a:prstGeom prst="rect">
            <a:avLst/>
          </a:prstGeom>
          <a:noFill/>
          <a:ln cap="flat" cmpd="sng" w="38100">
            <a:solidFill>
              <a:srgbClr val="B45F06"/>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Merriweather"/>
                <a:ea typeface="Merriweather"/>
                <a:cs typeface="Merriweather"/>
                <a:sym typeface="Merriweather"/>
              </a:rPr>
              <a:t>Make and Enforce Laws</a:t>
            </a:r>
            <a:endParaRPr>
              <a:latin typeface="Merriweather"/>
              <a:ea typeface="Merriweather"/>
              <a:cs typeface="Merriweather"/>
              <a:sym typeface="Merriweather"/>
            </a:endParaRPr>
          </a:p>
        </p:txBody>
      </p:sp>
      <p:sp>
        <p:nvSpPr>
          <p:cNvPr id="109" name="Google Shape;109;p19"/>
          <p:cNvSpPr txBox="1"/>
          <p:nvPr>
            <p:ph idx="1" type="body"/>
          </p:nvPr>
        </p:nvSpPr>
        <p:spPr>
          <a:xfrm>
            <a:off x="311700" y="1152475"/>
            <a:ext cx="8520600" cy="37917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b="1" lang="en" sz="1670">
                <a:solidFill>
                  <a:schemeClr val="dk1"/>
                </a:solidFill>
                <a:latin typeface="Nunito"/>
                <a:ea typeface="Nunito"/>
                <a:cs typeface="Nunito"/>
                <a:sym typeface="Nunito"/>
              </a:rPr>
              <a:t>Writing</a:t>
            </a:r>
            <a:r>
              <a:rPr b="1" lang="en" sz="1670">
                <a:solidFill>
                  <a:schemeClr val="dk1"/>
                </a:solidFill>
                <a:latin typeface="Nunito"/>
                <a:ea typeface="Nunito"/>
                <a:cs typeface="Nunito"/>
                <a:sym typeface="Nunito"/>
              </a:rPr>
              <a:t> a Constitution</a:t>
            </a:r>
            <a:r>
              <a:rPr lang="en" sz="1670">
                <a:solidFill>
                  <a:schemeClr val="dk1"/>
                </a:solidFill>
                <a:latin typeface="Nunito"/>
                <a:ea typeface="Nunito"/>
                <a:cs typeface="Nunito"/>
                <a:sym typeface="Nunito"/>
              </a:rPr>
              <a:t>: A written set of guidelines for a government</a:t>
            </a:r>
            <a:endParaRPr sz="1670">
              <a:solidFill>
                <a:schemeClr val="dk1"/>
              </a:solidFill>
              <a:latin typeface="Nunito"/>
              <a:ea typeface="Nunito"/>
              <a:cs typeface="Nunito"/>
              <a:sym typeface="Nunito"/>
            </a:endParaRPr>
          </a:p>
          <a:p>
            <a:pPr indent="0" lvl="0" marL="0" rtl="0" algn="l">
              <a:spcBef>
                <a:spcPts val="1200"/>
              </a:spcBef>
              <a:spcAft>
                <a:spcPts val="0"/>
              </a:spcAft>
              <a:buNone/>
            </a:pPr>
            <a:r>
              <a:rPr lang="en">
                <a:solidFill>
                  <a:schemeClr val="dk1"/>
                </a:solidFill>
                <a:latin typeface="Nunito"/>
                <a:ea typeface="Nunito"/>
                <a:cs typeface="Nunito"/>
                <a:sym typeface="Nunito"/>
              </a:rPr>
              <a:t>May include:</a:t>
            </a:r>
            <a:endParaRPr>
              <a:solidFill>
                <a:schemeClr val="dk1"/>
              </a:solidFill>
              <a:latin typeface="Nunito"/>
              <a:ea typeface="Nunito"/>
              <a:cs typeface="Nunito"/>
              <a:sym typeface="Nunito"/>
            </a:endParaRPr>
          </a:p>
          <a:p>
            <a:pPr indent="-317182" lvl="0" marL="457200" rtl="0" algn="l">
              <a:spcBef>
                <a:spcPts val="1200"/>
              </a:spcBef>
              <a:spcAft>
                <a:spcPts val="0"/>
              </a:spcAft>
              <a:buClr>
                <a:schemeClr val="dk1"/>
              </a:buClr>
              <a:buSzPct val="100000"/>
              <a:buFont typeface="Nunito"/>
              <a:buChar char="●"/>
            </a:pPr>
            <a:r>
              <a:rPr lang="en">
                <a:solidFill>
                  <a:schemeClr val="dk1"/>
                </a:solidFill>
                <a:latin typeface="Nunito"/>
                <a:ea typeface="Nunito"/>
                <a:cs typeface="Nunito"/>
                <a:sym typeface="Nunito"/>
              </a:rPr>
              <a:t>Laws</a:t>
            </a:r>
            <a:endParaRPr>
              <a:solidFill>
                <a:schemeClr val="dk1"/>
              </a:solidFill>
              <a:latin typeface="Nunito"/>
              <a:ea typeface="Nunito"/>
              <a:cs typeface="Nunito"/>
              <a:sym typeface="Nunito"/>
            </a:endParaRPr>
          </a:p>
          <a:p>
            <a:pPr indent="-317182" lvl="0" marL="457200" rtl="0" algn="l">
              <a:spcBef>
                <a:spcPts val="0"/>
              </a:spcBef>
              <a:spcAft>
                <a:spcPts val="0"/>
              </a:spcAft>
              <a:buClr>
                <a:schemeClr val="dk1"/>
              </a:buClr>
              <a:buSzPct val="100000"/>
              <a:buFont typeface="Nunito"/>
              <a:buChar char="●"/>
            </a:pPr>
            <a:r>
              <a:rPr lang="en">
                <a:solidFill>
                  <a:schemeClr val="dk1"/>
                </a:solidFill>
                <a:latin typeface="Nunito"/>
                <a:ea typeface="Nunito"/>
                <a:cs typeface="Nunito"/>
                <a:sym typeface="Nunito"/>
              </a:rPr>
              <a:t>Rules</a:t>
            </a:r>
            <a:endParaRPr>
              <a:solidFill>
                <a:schemeClr val="dk1"/>
              </a:solidFill>
              <a:latin typeface="Nunito"/>
              <a:ea typeface="Nunito"/>
              <a:cs typeface="Nunito"/>
              <a:sym typeface="Nunito"/>
            </a:endParaRPr>
          </a:p>
          <a:p>
            <a:pPr indent="-317182" lvl="0" marL="457200" rtl="0" algn="l">
              <a:spcBef>
                <a:spcPts val="0"/>
              </a:spcBef>
              <a:spcAft>
                <a:spcPts val="0"/>
              </a:spcAft>
              <a:buClr>
                <a:schemeClr val="dk1"/>
              </a:buClr>
              <a:buSzPct val="100000"/>
              <a:buFont typeface="Nunito"/>
              <a:buChar char="●"/>
            </a:pPr>
            <a:r>
              <a:rPr lang="en">
                <a:solidFill>
                  <a:schemeClr val="dk1"/>
                </a:solidFill>
                <a:latin typeface="Nunito"/>
                <a:ea typeface="Nunito"/>
                <a:cs typeface="Nunito"/>
                <a:sym typeface="Nunito"/>
              </a:rPr>
              <a:t>Elections</a:t>
            </a:r>
            <a:endParaRPr>
              <a:solidFill>
                <a:schemeClr val="dk1"/>
              </a:solidFill>
              <a:latin typeface="Nunito"/>
              <a:ea typeface="Nunito"/>
              <a:cs typeface="Nunito"/>
              <a:sym typeface="Nunito"/>
            </a:endParaRPr>
          </a:p>
          <a:p>
            <a:pPr indent="-317182" lvl="0" marL="457200" rtl="0" algn="l">
              <a:spcBef>
                <a:spcPts val="0"/>
              </a:spcBef>
              <a:spcAft>
                <a:spcPts val="0"/>
              </a:spcAft>
              <a:buClr>
                <a:schemeClr val="dk1"/>
              </a:buClr>
              <a:buSzPct val="100000"/>
              <a:buFont typeface="Nunito"/>
              <a:buChar char="●"/>
            </a:pPr>
            <a:r>
              <a:rPr lang="en">
                <a:solidFill>
                  <a:schemeClr val="dk1"/>
                </a:solidFill>
                <a:latin typeface="Nunito"/>
                <a:ea typeface="Nunito"/>
                <a:cs typeface="Nunito"/>
                <a:sym typeface="Nunito"/>
              </a:rPr>
              <a:t>Roles &amp; Responsibilities of elected officials</a:t>
            </a:r>
            <a:endParaRPr>
              <a:solidFill>
                <a:schemeClr val="dk1"/>
              </a:solidFill>
              <a:latin typeface="Nunito"/>
              <a:ea typeface="Nunito"/>
              <a:cs typeface="Nunito"/>
              <a:sym typeface="Nunito"/>
            </a:endParaRPr>
          </a:p>
          <a:p>
            <a:pPr indent="0" lvl="0" marL="0" rtl="0" algn="l">
              <a:spcBef>
                <a:spcPts val="1200"/>
              </a:spcBef>
              <a:spcAft>
                <a:spcPts val="0"/>
              </a:spcAft>
              <a:buNone/>
            </a:pPr>
            <a:r>
              <a:rPr b="1" lang="en">
                <a:solidFill>
                  <a:schemeClr val="dk1"/>
                </a:solidFill>
                <a:latin typeface="Nunito"/>
                <a:ea typeface="Nunito"/>
                <a:cs typeface="Nunito"/>
                <a:sym typeface="Nunito"/>
              </a:rPr>
              <a:t>Tribal Court</a:t>
            </a:r>
            <a:r>
              <a:rPr lang="en">
                <a:solidFill>
                  <a:schemeClr val="dk1"/>
                </a:solidFill>
                <a:latin typeface="Nunito"/>
                <a:ea typeface="Nunito"/>
                <a:cs typeface="Nunito"/>
                <a:sym typeface="Nunito"/>
              </a:rPr>
              <a:t>: </a:t>
            </a:r>
            <a:endParaRPr>
              <a:solidFill>
                <a:schemeClr val="dk1"/>
              </a:solidFill>
              <a:latin typeface="Nunito"/>
              <a:ea typeface="Nunito"/>
              <a:cs typeface="Nunito"/>
              <a:sym typeface="Nunito"/>
            </a:endParaRPr>
          </a:p>
          <a:p>
            <a:pPr indent="-317182" lvl="0" marL="457200" rtl="0" algn="l">
              <a:spcBef>
                <a:spcPts val="1200"/>
              </a:spcBef>
              <a:spcAft>
                <a:spcPts val="0"/>
              </a:spcAft>
              <a:buClr>
                <a:schemeClr val="dk1"/>
              </a:buClr>
              <a:buSzPct val="100000"/>
              <a:buFont typeface="Nunito"/>
              <a:buChar char="●"/>
            </a:pPr>
            <a:r>
              <a:rPr lang="en">
                <a:solidFill>
                  <a:schemeClr val="dk1"/>
                </a:solidFill>
                <a:latin typeface="Nunito"/>
                <a:ea typeface="Nunito"/>
                <a:cs typeface="Nunito"/>
                <a:sym typeface="Nunito"/>
              </a:rPr>
              <a:t>Includes a Chief Judge</a:t>
            </a:r>
            <a:endParaRPr>
              <a:solidFill>
                <a:schemeClr val="dk1"/>
              </a:solidFill>
              <a:latin typeface="Nunito"/>
              <a:ea typeface="Nunito"/>
              <a:cs typeface="Nunito"/>
              <a:sym typeface="Nunito"/>
            </a:endParaRPr>
          </a:p>
          <a:p>
            <a:pPr indent="-317182" lvl="0" marL="457200" rtl="0" algn="l">
              <a:spcBef>
                <a:spcPts val="0"/>
              </a:spcBef>
              <a:spcAft>
                <a:spcPts val="0"/>
              </a:spcAft>
              <a:buClr>
                <a:schemeClr val="dk1"/>
              </a:buClr>
              <a:buSzPct val="100000"/>
              <a:buFont typeface="Nunito"/>
              <a:buChar char="●"/>
            </a:pPr>
            <a:r>
              <a:rPr lang="en">
                <a:solidFill>
                  <a:schemeClr val="dk1"/>
                </a:solidFill>
                <a:latin typeface="Nunito"/>
                <a:ea typeface="Nunito"/>
                <a:cs typeface="Nunito"/>
                <a:sym typeface="Nunito"/>
              </a:rPr>
              <a:t>Limited Power: no criminal hearings</a:t>
            </a:r>
            <a:endParaRPr>
              <a:solidFill>
                <a:schemeClr val="dk1"/>
              </a:solidFill>
              <a:latin typeface="Nunito"/>
              <a:ea typeface="Nunito"/>
              <a:cs typeface="Nunito"/>
              <a:sym typeface="Nunito"/>
            </a:endParaRPr>
          </a:p>
          <a:p>
            <a:pPr indent="0" lvl="0" marL="0" rtl="0" algn="l">
              <a:spcBef>
                <a:spcPts val="1200"/>
              </a:spcBef>
              <a:spcAft>
                <a:spcPts val="0"/>
              </a:spcAft>
              <a:buNone/>
            </a:pPr>
            <a:r>
              <a:rPr b="1" lang="en">
                <a:solidFill>
                  <a:schemeClr val="dk1"/>
                </a:solidFill>
                <a:latin typeface="Nunito"/>
                <a:ea typeface="Nunito"/>
                <a:cs typeface="Nunito"/>
                <a:sym typeface="Nunito"/>
              </a:rPr>
              <a:t>Tribal Police: </a:t>
            </a:r>
            <a:endParaRPr b="1">
              <a:solidFill>
                <a:schemeClr val="dk1"/>
              </a:solidFill>
              <a:latin typeface="Nunito"/>
              <a:ea typeface="Nunito"/>
              <a:cs typeface="Nunito"/>
              <a:sym typeface="Nunito"/>
            </a:endParaRPr>
          </a:p>
          <a:p>
            <a:pPr indent="0" lvl="0" marL="0" rtl="0" algn="l">
              <a:spcBef>
                <a:spcPts val="1200"/>
              </a:spcBef>
              <a:spcAft>
                <a:spcPts val="1200"/>
              </a:spcAft>
              <a:buNone/>
            </a:pPr>
            <a:r>
              <a:rPr lang="en">
                <a:solidFill>
                  <a:schemeClr val="dk1"/>
                </a:solidFill>
                <a:latin typeface="Nunito"/>
                <a:ea typeface="Nunito"/>
                <a:cs typeface="Nunito"/>
                <a:sym typeface="Nunito"/>
              </a:rPr>
              <a:t>“The mission of the Confederated Tribes of Grand Ronde Tribal Police Department is to uphold the </a:t>
            </a:r>
            <a:r>
              <a:rPr b="1" lang="en" u="sng">
                <a:solidFill>
                  <a:schemeClr val="dk1"/>
                </a:solidFill>
                <a:latin typeface="Nunito"/>
                <a:ea typeface="Nunito"/>
                <a:cs typeface="Nunito"/>
                <a:sym typeface="Nunito"/>
              </a:rPr>
              <a:t>constitutional sovereignty and customs</a:t>
            </a:r>
            <a:r>
              <a:rPr lang="en">
                <a:solidFill>
                  <a:schemeClr val="dk1"/>
                </a:solidFill>
                <a:latin typeface="Nunito"/>
                <a:ea typeface="Nunito"/>
                <a:cs typeface="Nunito"/>
                <a:sym typeface="Nunito"/>
              </a:rPr>
              <a:t> of the Confederated Tribes of Grand Ronde; to </a:t>
            </a:r>
            <a:r>
              <a:rPr b="1" lang="en" u="sng">
                <a:solidFill>
                  <a:schemeClr val="dk1"/>
                </a:solidFill>
                <a:latin typeface="Nunito"/>
                <a:ea typeface="Nunito"/>
                <a:cs typeface="Nunito"/>
                <a:sym typeface="Nunito"/>
              </a:rPr>
              <a:t>protect life and property</a:t>
            </a:r>
            <a:r>
              <a:rPr lang="en">
                <a:solidFill>
                  <a:schemeClr val="dk1"/>
                </a:solidFill>
                <a:latin typeface="Nunito"/>
                <a:ea typeface="Nunito"/>
                <a:cs typeface="Nunito"/>
                <a:sym typeface="Nunito"/>
              </a:rPr>
              <a:t>, and to </a:t>
            </a:r>
            <a:r>
              <a:rPr b="1" lang="en" u="sng">
                <a:solidFill>
                  <a:schemeClr val="dk1"/>
                </a:solidFill>
                <a:latin typeface="Nunito"/>
                <a:ea typeface="Nunito"/>
                <a:cs typeface="Nunito"/>
                <a:sym typeface="Nunito"/>
              </a:rPr>
              <a:t>promote and preserve peace</a:t>
            </a:r>
            <a:r>
              <a:rPr lang="en">
                <a:solidFill>
                  <a:schemeClr val="dk1"/>
                </a:solidFill>
                <a:latin typeface="Nunito"/>
                <a:ea typeface="Nunito"/>
                <a:cs typeface="Nunito"/>
                <a:sym typeface="Nunito"/>
              </a:rPr>
              <a:t> within the Grand Ronde Community.”</a:t>
            </a:r>
            <a:endParaRPr>
              <a:solidFill>
                <a:schemeClr val="dk1"/>
              </a:solidFill>
              <a:latin typeface="Nunito"/>
              <a:ea typeface="Nunito"/>
              <a:cs typeface="Nunito"/>
              <a:sym typeface="Nunito"/>
            </a:endParaRPr>
          </a:p>
        </p:txBody>
      </p:sp>
      <p:pic>
        <p:nvPicPr>
          <p:cNvPr id="110" name="Google Shape;110;p19"/>
          <p:cNvPicPr preferRelativeResize="0"/>
          <p:nvPr/>
        </p:nvPicPr>
        <p:blipFill rotWithShape="1">
          <a:blip r:embed="rId3">
            <a:alphaModFix/>
          </a:blip>
          <a:srcRect b="0" l="0" r="23118" t="0"/>
          <a:stretch/>
        </p:blipFill>
        <p:spPr>
          <a:xfrm>
            <a:off x="5705272" y="445025"/>
            <a:ext cx="3127025" cy="2533650"/>
          </a:xfrm>
          <a:prstGeom prst="rect">
            <a:avLst/>
          </a:prstGeom>
          <a:noFill/>
          <a:ln cap="flat" cmpd="sng" w="38100">
            <a:solidFill>
              <a:srgbClr val="B45F06"/>
            </a:solidFill>
            <a:prstDash val="solid"/>
            <a:round/>
            <a:headEnd len="sm" w="sm" type="none"/>
            <a:tailEnd len="sm" w="sm" type="none"/>
          </a:ln>
        </p:spPr>
      </p:pic>
      <p:pic>
        <p:nvPicPr>
          <p:cNvPr id="111" name="Google Shape;111;p19"/>
          <p:cNvPicPr preferRelativeResize="0"/>
          <p:nvPr/>
        </p:nvPicPr>
        <p:blipFill rotWithShape="1">
          <a:blip r:embed="rId4">
            <a:alphaModFix amt="20000"/>
          </a:blip>
          <a:srcRect b="43422" l="40875" r="14991" t="54051"/>
          <a:stretch/>
        </p:blipFill>
        <p:spPr>
          <a:xfrm>
            <a:off x="-2" y="-76197"/>
            <a:ext cx="9144003" cy="5155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EAFB8"/>
            </a:gs>
            <a:gs pos="100000">
              <a:srgbClr val="616D73"/>
            </a:gs>
          </a:gsLst>
          <a:path path="circle">
            <a:fillToRect b="50%" l="50%" r="50%" t="50%"/>
          </a:path>
          <a:tileRect/>
        </a:gradFill>
      </p:bgPr>
    </p:bg>
    <p:spTree>
      <p:nvGrpSpPr>
        <p:cNvPr id="115" name="Shape 115"/>
        <p:cNvGrpSpPr/>
        <p:nvPr/>
      </p:nvGrpSpPr>
      <p:grpSpPr>
        <a:xfrm>
          <a:off x="0" y="0"/>
          <a:ext cx="0" cy="0"/>
          <a:chOff x="0" y="0"/>
          <a:chExt cx="0" cy="0"/>
        </a:xfrm>
      </p:grpSpPr>
      <p:pic>
        <p:nvPicPr>
          <p:cNvPr id="116" name="Google Shape;116;p20"/>
          <p:cNvPicPr preferRelativeResize="0"/>
          <p:nvPr/>
        </p:nvPicPr>
        <p:blipFill rotWithShape="1">
          <a:blip r:embed="rId3">
            <a:alphaModFix amt="20000"/>
          </a:blip>
          <a:srcRect b="43422" l="40875" r="14991" t="54051"/>
          <a:stretch/>
        </p:blipFill>
        <p:spPr>
          <a:xfrm rot="10800000">
            <a:off x="-2" y="4704153"/>
            <a:ext cx="9144003" cy="515554"/>
          </a:xfrm>
          <a:prstGeom prst="rect">
            <a:avLst/>
          </a:prstGeom>
          <a:noFill/>
          <a:ln>
            <a:noFill/>
          </a:ln>
        </p:spPr>
      </p:pic>
      <p:pic>
        <p:nvPicPr>
          <p:cNvPr id="117" name="Google Shape;117;p20"/>
          <p:cNvPicPr preferRelativeResize="0"/>
          <p:nvPr/>
        </p:nvPicPr>
        <p:blipFill rotWithShape="1">
          <a:blip r:embed="rId3">
            <a:alphaModFix amt="20000"/>
          </a:blip>
          <a:srcRect b="43422" l="40875" r="14991" t="54051"/>
          <a:stretch/>
        </p:blipFill>
        <p:spPr>
          <a:xfrm>
            <a:off x="-2" y="-76197"/>
            <a:ext cx="9144003" cy="515554"/>
          </a:xfrm>
          <a:prstGeom prst="rect">
            <a:avLst/>
          </a:prstGeom>
          <a:noFill/>
          <a:ln>
            <a:noFill/>
          </a:ln>
        </p:spPr>
      </p:pic>
      <p:pic>
        <p:nvPicPr>
          <p:cNvPr id="118" name="Google Shape;118;p20"/>
          <p:cNvPicPr preferRelativeResize="0"/>
          <p:nvPr/>
        </p:nvPicPr>
        <p:blipFill rotWithShape="1">
          <a:blip r:embed="rId4">
            <a:alphaModFix/>
          </a:blip>
          <a:srcRect b="0" l="0" r="0" t="0"/>
          <a:stretch/>
        </p:blipFill>
        <p:spPr>
          <a:xfrm>
            <a:off x="381000" y="60300"/>
            <a:ext cx="8382000" cy="5022900"/>
          </a:xfrm>
          <a:prstGeom prst="rect">
            <a:avLst/>
          </a:prstGeom>
          <a:noFill/>
          <a:ln>
            <a:noFill/>
          </a:ln>
        </p:spPr>
      </p:pic>
      <p:sp>
        <p:nvSpPr>
          <p:cNvPr id="119" name="Google Shape;119;p20"/>
          <p:cNvSpPr txBox="1"/>
          <p:nvPr/>
        </p:nvSpPr>
        <p:spPr>
          <a:xfrm>
            <a:off x="608775" y="1089450"/>
            <a:ext cx="21336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ook Antiqua"/>
              <a:buNone/>
            </a:pPr>
            <a:r>
              <a:rPr i="0" lang="en" sz="1800" u="none" cap="none" strike="noStrike">
                <a:solidFill>
                  <a:srgbClr val="FFFFFF"/>
                </a:solidFill>
                <a:latin typeface="Nunito"/>
                <a:ea typeface="Nunito"/>
                <a:cs typeface="Nunito"/>
                <a:sym typeface="Nunito"/>
              </a:rPr>
              <a:t>The Tribe has its own police officers and tribal court system. </a:t>
            </a:r>
            <a:endParaRPr>
              <a:latin typeface="Nunito"/>
              <a:ea typeface="Nunito"/>
              <a:cs typeface="Nunito"/>
              <a:sym typeface="Nunito"/>
            </a:endParaRPr>
          </a:p>
        </p:txBody>
      </p:sp>
      <p:sp>
        <p:nvSpPr>
          <p:cNvPr id="120" name="Google Shape;120;p20"/>
          <p:cNvSpPr txBox="1"/>
          <p:nvPr/>
        </p:nvSpPr>
        <p:spPr>
          <a:xfrm>
            <a:off x="5305800" y="60300"/>
            <a:ext cx="21336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ook Antiqua"/>
              <a:buNone/>
            </a:pPr>
            <a:r>
              <a:rPr i="0" lang="en" sz="1800" u="none" cap="none" strike="noStrike">
                <a:solidFill>
                  <a:srgbClr val="FFFFFF"/>
                </a:solidFill>
                <a:latin typeface="Nunito"/>
                <a:ea typeface="Nunito"/>
                <a:cs typeface="Nunito"/>
                <a:sym typeface="Nunito"/>
              </a:rPr>
              <a:t>Elected by the membership and governs &amp; leadership to the Tribe.</a:t>
            </a:r>
            <a:endParaRPr>
              <a:latin typeface="Nunito"/>
              <a:ea typeface="Nunito"/>
              <a:cs typeface="Nunito"/>
              <a:sym typeface="Nunito"/>
            </a:endParaRPr>
          </a:p>
        </p:txBody>
      </p:sp>
      <p:sp>
        <p:nvSpPr>
          <p:cNvPr id="121" name="Google Shape;121;p20"/>
          <p:cNvSpPr txBox="1"/>
          <p:nvPr/>
        </p:nvSpPr>
        <p:spPr>
          <a:xfrm>
            <a:off x="6705900" y="3101925"/>
            <a:ext cx="2209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ook Antiqua"/>
              <a:buNone/>
            </a:pPr>
            <a:r>
              <a:rPr i="0" lang="en" sz="1800" u="none" cap="none" strike="noStrike">
                <a:solidFill>
                  <a:srgbClr val="FFFFFF"/>
                </a:solidFill>
                <a:latin typeface="Nunito"/>
                <a:ea typeface="Nunito"/>
                <a:cs typeface="Nunito"/>
                <a:sym typeface="Nunito"/>
              </a:rPr>
              <a:t>Programs include Education, Health, Housing, and many others.</a:t>
            </a:r>
            <a:endParaRPr>
              <a:latin typeface="Nunito"/>
              <a:ea typeface="Nunito"/>
              <a:cs typeface="Nunito"/>
              <a:sym typeface="Nunito"/>
            </a:endParaRPr>
          </a:p>
        </p:txBody>
      </p:sp>
      <p:sp>
        <p:nvSpPr>
          <p:cNvPr id="122" name="Google Shape;122;p20"/>
          <p:cNvSpPr txBox="1"/>
          <p:nvPr/>
        </p:nvSpPr>
        <p:spPr>
          <a:xfrm>
            <a:off x="522800" y="3882600"/>
            <a:ext cx="3352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ook Antiqua"/>
              <a:buNone/>
            </a:pPr>
            <a:r>
              <a:rPr i="0" lang="en" sz="1800" u="none" cap="none" strike="noStrike">
                <a:solidFill>
                  <a:srgbClr val="FFFFFF"/>
                </a:solidFill>
                <a:latin typeface="Nunito"/>
                <a:ea typeface="Nunito"/>
                <a:cs typeface="Nunito"/>
                <a:sym typeface="Nunito"/>
              </a:rPr>
              <a:t>The Tribe has several different ways to fund its governmental functions (timber sales and casino revenue)</a:t>
            </a:r>
            <a:endParaRPr>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Explore the CTGR Campus</a:t>
            </a:r>
            <a:endParaRPr/>
          </a:p>
        </p:txBody>
      </p:sp>
      <p:sp>
        <p:nvSpPr>
          <p:cNvPr id="128" name="Google Shape;128;p21"/>
          <p:cNvSpPr txBox="1"/>
          <p:nvPr/>
        </p:nvSpPr>
        <p:spPr>
          <a:xfrm>
            <a:off x="3137650" y="4333025"/>
            <a:ext cx="5998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Nunito"/>
                <a:ea typeface="Nunito"/>
                <a:cs typeface="Nunito"/>
                <a:sym typeface="Nunito"/>
                <a:hlinkClick r:id="rId3"/>
              </a:rPr>
              <a:t>https://roundme.com/tour/433498/view/1480429/</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p:txBody>
      </p:sp>
      <p:pic>
        <p:nvPicPr>
          <p:cNvPr id="129" name="Google Shape;129;p21"/>
          <p:cNvPicPr preferRelativeResize="0"/>
          <p:nvPr/>
        </p:nvPicPr>
        <p:blipFill>
          <a:blip r:embed="rId4">
            <a:alphaModFix/>
          </a:blip>
          <a:stretch>
            <a:fillRect/>
          </a:stretch>
        </p:blipFill>
        <p:spPr>
          <a:xfrm>
            <a:off x="761575" y="304800"/>
            <a:ext cx="7620844" cy="3925776"/>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