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F7208F-CFB4-48C3-AF49-8FF48B3A12D8}">
  <a:tblStyle styleId="{0CF7208F-CFB4-48C3-AF49-8FF48B3A12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d8d34983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d8d34983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d8d34983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d8d34983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d8d34983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d8d34983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d8d34983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d8d34983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d8d34983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d8d34983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d7bae923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d7bae923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d8d34983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d8d34983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(Oregon Department of Education, Indians In Oregon Today, Floy Pepper, 2006 Revision, 24)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d8d34983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d8d34983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eformatted from the </a:t>
            </a:r>
            <a:r>
              <a:rPr i="1" lang="en"/>
              <a:t>Indians In Oregon Today</a:t>
            </a:r>
            <a:r>
              <a:rPr lang="en"/>
              <a:t> curriculum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d8d34983d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d8d34983d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d8d34983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d8d34983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d7bae923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d7bae923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Note: Timeline update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d8d3498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d8d3498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d8d34983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d8d34983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 Timeline update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QyvKAjKBLOk" TargetMode="External"/><Relationship Id="rId4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Treaties &amp; Termination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183800"/>
            <a:ext cx="69318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What were the rights of the Grand Ronde people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and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how did they get taken away?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25" y="771000"/>
            <a:ext cx="3127500" cy="3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“It changed our lives.  Things weren’t the same after that.”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“At the stroke of a pen they wiped us away.”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153625" y="4529475"/>
            <a:ext cx="3443700" cy="4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Margaret Provost,  Grand Ronde Tribal Elder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Terminated: 'Things weren’t the same after that'" id="121" name="Google Shape;1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500" y="771000"/>
            <a:ext cx="4298565" cy="3601501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Post-Termination Era (1956-1983)</a:t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311725" y="1566175"/>
            <a:ext cx="8520600" cy="31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❖"/>
            </a:pPr>
            <a:r>
              <a:rPr lang="en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Termination caused great hardships for many Oregon Indians including the Grand Ronde.</a:t>
            </a:r>
            <a:endParaRPr sz="17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➢"/>
            </a:pPr>
            <a:r>
              <a:rPr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Some Tribal members remained in the Grand Ronde area.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➢"/>
            </a:pPr>
            <a:r>
              <a:rPr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Finding jobs was extremely difficult 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➢"/>
            </a:pPr>
            <a:r>
              <a:rPr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Poverty, substance abuse, and all of the associated problems were normal in Tribal families but now they were worse than ever before. 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➢"/>
            </a:pPr>
            <a:r>
              <a:rPr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Some families found ways to preserve their culture and history, others were lost to the Tribe forever. 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➢"/>
            </a:pPr>
            <a:r>
              <a:rPr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</a:t>
            </a:r>
            <a:r>
              <a:rPr lang="en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any cultures and languages of the Grand Ronde Tribe declined. With the loss of the Reservation, the community lost its community center and many became adrift in society. 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not lost?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4644675" y="500925"/>
            <a:ext cx="4166400" cy="26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Hunting &amp; Fishing Rights</a:t>
            </a:r>
            <a:r>
              <a:rPr lang="en"/>
              <a:t>: </a:t>
            </a:r>
            <a:r>
              <a:rPr lang="en"/>
              <a:t>The treaties did not address fishing rights and termination did not address fishing rights.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The </a:t>
            </a:r>
            <a:r>
              <a:rPr b="1" lang="en"/>
              <a:t>Cemetery</a:t>
            </a:r>
            <a:r>
              <a:rPr lang="en"/>
              <a:t>: The Tribe had the cemetery that remained community property.  They had administrative rights over that property.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Culture</a:t>
            </a:r>
            <a:r>
              <a:rPr lang="en"/>
              <a:t>: Some members did retain their culture and their association with the families that remained in Grand Ronde.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federated Tribes of Grand Ronde Elder, Margaret Provost, talks about living through termination." id="138" name="Google Shape;138;p25" title="Termination-Jenness 2012-2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488" y="253250"/>
            <a:ext cx="6341026" cy="4755775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783825" y="2"/>
            <a:ext cx="55763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>
            <p:ph type="title"/>
          </p:nvPr>
        </p:nvSpPr>
        <p:spPr>
          <a:xfrm>
            <a:off x="353100" y="364200"/>
            <a:ext cx="8437800" cy="44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40" u="sng"/>
              <a:t>Reflection Questions:</a:t>
            </a:r>
            <a:endParaRPr sz="1940" u="sng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40"/>
          </a:p>
          <a:p>
            <a:pPr indent="-351790" lvl="0" marL="457200" rtl="0" algn="l">
              <a:spcBef>
                <a:spcPts val="0"/>
              </a:spcBef>
              <a:spcAft>
                <a:spcPts val="0"/>
              </a:spcAft>
              <a:buSzPts val="1940"/>
              <a:buChar char="❖"/>
            </a:pPr>
            <a:r>
              <a:rPr lang="en" sz="1940"/>
              <a:t>What did you learn from the video?</a:t>
            </a:r>
            <a:endParaRPr sz="194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40"/>
          </a:p>
          <a:p>
            <a:pPr indent="-351790" lvl="0" marL="457200" rtl="0" algn="l">
              <a:spcBef>
                <a:spcPts val="0"/>
              </a:spcBef>
              <a:spcAft>
                <a:spcPts val="0"/>
              </a:spcAft>
              <a:buSzPts val="1940"/>
              <a:buChar char="❖"/>
            </a:pPr>
            <a:r>
              <a:rPr lang="en" sz="1940"/>
              <a:t>What do you think it would be like to be told you are no longer an Indian?</a:t>
            </a:r>
            <a:endParaRPr sz="19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940"/>
          </a:p>
          <a:p>
            <a:pPr indent="-351790" lvl="0" marL="457200" rtl="0" algn="l">
              <a:spcBef>
                <a:spcPts val="0"/>
              </a:spcBef>
              <a:spcAft>
                <a:spcPts val="0"/>
              </a:spcAft>
              <a:buSzPts val="1940"/>
              <a:buChar char="❖"/>
            </a:pPr>
            <a:r>
              <a:rPr lang="en" sz="1940"/>
              <a:t>How would it feel to have your family scattered, living apart from one another? </a:t>
            </a:r>
            <a:endParaRPr sz="19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940"/>
          </a:p>
          <a:p>
            <a:pPr indent="-351790" lvl="0" marL="457200" rtl="0" algn="l">
              <a:spcBef>
                <a:spcPts val="0"/>
              </a:spcBef>
              <a:spcAft>
                <a:spcPts val="0"/>
              </a:spcAft>
              <a:buSzPts val="1940"/>
              <a:buChar char="❖"/>
            </a:pPr>
            <a:r>
              <a:rPr lang="en" sz="1940"/>
              <a:t>Why do you think the Federal government terminated the Tribes and did they think about the impact it would have before doing so? </a:t>
            </a:r>
            <a:endParaRPr sz="194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sp>
        <p:nvSpPr>
          <p:cNvPr id="71" name="Google Shape;71;p14"/>
          <p:cNvSpPr txBox="1"/>
          <p:nvPr>
            <p:ph idx="4294967295" type="body"/>
          </p:nvPr>
        </p:nvSpPr>
        <p:spPr>
          <a:xfrm>
            <a:off x="311700" y="1527950"/>
            <a:ext cx="8520600" cy="31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Treaties:  Treaties are legal agreements between nations. Both nations agree or promise to follow what is written in the agreement.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Rights: freedoms protected by laws and treaties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Sovereignty: the act of having independent power, political, social and economic, or being free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Termination: the immediate withdrawal of all federal aid, services, and protection, as well as the end of reservations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Hearings: meeting or session of a Senate, House, joint, or special committee of Congress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Poverty: not having enough money for basic needs such as food, drinking water, shelter or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toiletries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Substance Abuse: a pattern of harmful use of any substance for mood-altering purposes, including alcohol or drugs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Treaties &amp; Rights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505700"/>
            <a:ext cx="8520600" cy="3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 Confederated Tribes of Grand Ronde have 7 Treaties: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Treaty with the Umpqua-Cow Creek Band 1853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Treaty with the Rogue River 1853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Treaty with the Rogue River 1854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Treaty with the Chasta 1854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Treaty with the Umpqua and Kalapuya,1854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Treaty with the Kalapuya etc. 1855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Treaty with the Molala 1855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These treaties were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written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as agreements between the Tribes and the United States Government. The treaties were written to help Indians keep certain rights.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 Indians wanted to preserve the land in order to keep their usual way of life.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were treaties written?</a:t>
            </a:r>
            <a:endParaRPr/>
          </a:p>
        </p:txBody>
      </p:sp>
      <p:graphicFrame>
        <p:nvGraphicFramePr>
          <p:cNvPr id="83" name="Google Shape;83;p16"/>
          <p:cNvGraphicFramePr/>
          <p:nvPr/>
        </p:nvGraphicFramePr>
        <p:xfrm>
          <a:off x="311700" y="137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{0CF7208F-CFB4-48C3-AF49-8FF48B3A12D8}</a:tableStyleId>
              </a:tblPr>
              <a:tblGrid>
                <a:gridCol w="4260300"/>
                <a:gridCol w="4260300"/>
              </a:tblGrid>
              <a:tr h="32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Tribes made treaties to:</a:t>
                      </a:r>
                      <a:endParaRPr b="1"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U.S. Government made treaties to:</a:t>
                      </a:r>
                      <a:endParaRPr b="1"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5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Reserve portions of their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land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, creating a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reservation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Get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land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from the Indians (for settlers-surplus land).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2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Maintain the right to decide their own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government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Keep the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peace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2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Maintain the right to determine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how their own land is used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Be able to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trade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with tribes.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2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Maintain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hunting, fishing, and gathering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rights.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Set up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reservations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2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Identify and define the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rights of both nations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End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wars.</a:t>
                      </a:r>
                      <a:endParaRPr b="1"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2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Deal with non-Indians on an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equal basis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2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Establish the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borders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for their nations.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2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Be able to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trade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with other tribes and non-Indians.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2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Build </a:t>
                      </a:r>
                      <a:r>
                        <a:rPr b="1"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friendship</a:t>
                      </a: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between nations.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783825" y="2"/>
            <a:ext cx="55763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1448100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do you think treaties were more important for?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Sovereign Nation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order for the U.S. government to work with the Oregon tribes it was agreed that a special relationship was needed.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They developed a </a:t>
            </a:r>
            <a:r>
              <a:rPr b="1" lang="en"/>
              <a:t>sovereign nation relationship</a:t>
            </a:r>
            <a:r>
              <a:rPr lang="en"/>
              <a:t> that still exists today.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Sovereign or sovereignty means having independent power; free; having the right to self- government. Tribes are sovereign nations.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Tribes are known as a </a:t>
            </a:r>
            <a:r>
              <a:rPr b="1" lang="en"/>
              <a:t>nation within a nation</a:t>
            </a:r>
            <a:r>
              <a:rPr lang="en"/>
              <a:t> because the tribes are within the United States. Approximately 800 treaties were signed between Indians and non- Indian nationals by 1871. Over 500 of these treaties have been signed with the United States.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Western Oregon Indian Termination 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1954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August 13, 1954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- Public Law 588, Western Oregon Indian Termination Act was signed into law by President Dwight D. Eisenhower.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This act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terminated the Tribes’ federal recognition and removed all agreements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that had been negotiated through treaties between the United States government and the Confederated Tribes of Grand Ronde.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63 tribes total were terminated in Oregon.  More tribes were terminated in Western Oregon than any other region of the U.S.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Tribal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Government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644675" y="500925"/>
            <a:ext cx="4166400" cy="45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histories state that Western Oregon Tribes agreed to termination.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However, the Tribes did </a:t>
            </a:r>
            <a:r>
              <a:rPr lang="en" u="sng"/>
              <a:t>not</a:t>
            </a:r>
            <a:r>
              <a:rPr lang="en"/>
              <a:t> agree to termination.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Oral accounts from Grand Ronde Elders stated that the Tribe did not consent.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Tribal Elders stated that they had no knowledge of the hearings regarding Termination in Washington, D.C. They had no idea that Termination was being discussed.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vote about the 1953 Termination draft document ever occurred and Indian Superintendent E. Morgan Pryse admitted that there were people who did not agree with the termination.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Why would U.S. history tell everyone that the Tribes agreed to termination?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975" y="4279175"/>
            <a:ext cx="536873" cy="49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Effects of Termination</a:t>
            </a:r>
            <a:endParaRPr/>
          </a:p>
        </p:txBody>
      </p:sp>
      <p:sp>
        <p:nvSpPr>
          <p:cNvPr id="114" name="Google Shape;114;p21"/>
          <p:cNvSpPr txBox="1"/>
          <p:nvPr>
            <p:ph idx="4294967295" type="body"/>
          </p:nvPr>
        </p:nvSpPr>
        <p:spPr>
          <a:xfrm>
            <a:off x="311700" y="1527950"/>
            <a:ext cx="8520600" cy="31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What happened after The Western Oregon Termination Act was signed into law?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Nunito"/>
              <a:buChar char="❖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 Tribe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lost all its treaty rights and land (iliʔi)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❖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Reservation was closed in 1956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and services were withdrawn. 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❖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Tribal members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scattered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throughout the country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❖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Some Tribal members remained in the area but life was extremely difficult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❖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Terminated Indians were like new immigrants to America - with no resources, no savings, and little help from the government.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Grand Ronde lands were sold, the average payout was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$35 per person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.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"/>
              <a:buChar char="❖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Most Tribal members were forced to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relinquish their allotments lands (property)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as they did not have the funds to buy them from the government. Some tribal members were able to purchase their property and stay in Grand Ronde.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