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Nunito"/>
      <p:regular r:id="rId18"/>
      <p:bold r:id="rId19"/>
      <p:italic r:id="rId20"/>
      <p:boldItalic r:id="rId21"/>
    </p:embeddedFont>
    <p:embeddedFont>
      <p:font typeface="Merriweather"/>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22" Type="http://schemas.openxmlformats.org/officeDocument/2006/relationships/font" Target="fonts/Merriweather-regular.fntdata"/><Relationship Id="rId21" Type="http://schemas.openxmlformats.org/officeDocument/2006/relationships/font" Target="fonts/Nunito-boldItalic.fntdata"/><Relationship Id="rId24" Type="http://schemas.openxmlformats.org/officeDocument/2006/relationships/font" Target="fonts/Merriweather-italic.fntdata"/><Relationship Id="rId23" Type="http://schemas.openxmlformats.org/officeDocument/2006/relationships/font" Target="fonts/Merriweather-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Nunito-bold.fntdata"/><Relationship Id="rId18" Type="http://schemas.openxmlformats.org/officeDocument/2006/relationships/font" Target="fonts/Nuni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cb74146db5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cb74146db5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cb74146db5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cb74146db5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b74146db5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b74146db5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cb74146db5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cb74146db5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Chinuk</a:t>
            </a:r>
            <a:r>
              <a:rPr lang="en"/>
              <a:t> Words:</a:t>
            </a:r>
            <a:endParaRPr/>
          </a:p>
          <a:p>
            <a:pPr indent="0" lvl="0" marL="0" rtl="0" algn="l">
              <a:spcBef>
                <a:spcPts val="0"/>
              </a:spcBef>
              <a:spcAft>
                <a:spcPts val="0"/>
              </a:spcAft>
              <a:buNone/>
            </a:pPr>
            <a:r>
              <a:rPr lang="en"/>
              <a:t>r</a:t>
            </a:r>
            <a:r>
              <a:rPr lang="en"/>
              <a:t>emove - munk-ɬaq</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b74146db5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b74146db5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Chinuk</a:t>
            </a:r>
            <a:r>
              <a:rPr lang="en"/>
              <a:t> Words:</a:t>
            </a:r>
            <a:endParaRPr/>
          </a:p>
          <a:p>
            <a:pPr indent="0" lvl="0" marL="0" rtl="0" algn="l">
              <a:spcBef>
                <a:spcPts val="0"/>
              </a:spcBef>
              <a:spcAft>
                <a:spcPts val="0"/>
              </a:spcAft>
              <a:buNone/>
            </a:pPr>
            <a:r>
              <a:rPr lang="en"/>
              <a:t>r</a:t>
            </a:r>
            <a:r>
              <a:rPr lang="en"/>
              <a:t>emoved - ɬaq</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b74146db5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b74146db5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Chinuk</a:t>
            </a:r>
            <a:r>
              <a:rPr lang="en"/>
              <a:t> Words:</a:t>
            </a:r>
            <a:endParaRPr/>
          </a:p>
          <a:p>
            <a:pPr indent="0" lvl="0" marL="0" rtl="0" algn="l">
              <a:spcBef>
                <a:spcPts val="0"/>
              </a:spcBef>
              <a:spcAft>
                <a:spcPts val="0"/>
              </a:spcAft>
              <a:buClr>
                <a:schemeClr val="dk1"/>
              </a:buClr>
              <a:buSzPts val="1100"/>
              <a:buFont typeface="Arial"/>
              <a:buNone/>
            </a:pPr>
            <a:r>
              <a:rPr lang="en"/>
              <a:t>days (sans)</a:t>
            </a:r>
            <a:endParaRPr/>
          </a:p>
          <a:p>
            <a:pPr indent="0" lvl="0" marL="0" rtl="0" algn="l">
              <a:spcBef>
                <a:spcPts val="0"/>
              </a:spcBef>
              <a:spcAft>
                <a:spcPts val="0"/>
              </a:spcAft>
              <a:buClr>
                <a:schemeClr val="dk1"/>
              </a:buClr>
              <a:buSzPts val="1100"/>
              <a:buFont typeface="Arial"/>
              <a:buNone/>
            </a:pPr>
            <a:r>
              <a:rPr lang="en"/>
              <a:t>t</a:t>
            </a:r>
            <a:r>
              <a:rPr lang="en"/>
              <a:t>o die (chaku-hilu)</a:t>
            </a:r>
            <a:endParaRPr/>
          </a:p>
          <a:p>
            <a:pPr indent="0" lvl="0" marL="0" rtl="0" algn="l">
              <a:spcBef>
                <a:spcPts val="0"/>
              </a:spcBef>
              <a:spcAft>
                <a:spcPts val="0"/>
              </a:spcAft>
              <a:buClr>
                <a:schemeClr val="dk1"/>
              </a:buClr>
              <a:buSzPts val="1100"/>
              <a:buFont typeface="Arial"/>
              <a:buNone/>
            </a:pPr>
            <a:r>
              <a:rPr lang="en"/>
              <a:t>birth (t’ɬap-tǝnas)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b74146db5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b74146db5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Chinuk</a:t>
            </a:r>
            <a:r>
              <a:rPr lang="en"/>
              <a:t> Words:</a:t>
            </a:r>
            <a:endParaRPr/>
          </a:p>
          <a:p>
            <a:pPr indent="0" lvl="0" marL="0" rtl="0" algn="l">
              <a:spcBef>
                <a:spcPts val="0"/>
              </a:spcBef>
              <a:spcAft>
                <a:spcPts val="0"/>
              </a:spcAft>
              <a:buNone/>
            </a:pPr>
            <a:r>
              <a:rPr lang="en"/>
              <a:t>Grand</a:t>
            </a:r>
            <a:r>
              <a:rPr lang="en"/>
              <a:t> Ronde - shawash-</a:t>
            </a:r>
            <a:r>
              <a:rPr lang="en">
                <a:solidFill>
                  <a:schemeClr val="dk1"/>
                </a:solidFill>
              </a:rPr>
              <a:t>iliʔi</a:t>
            </a:r>
            <a:endParaRPr/>
          </a:p>
          <a:p>
            <a:pPr indent="0" lvl="0" marL="0" rtl="0" algn="l">
              <a:spcBef>
                <a:spcPts val="0"/>
              </a:spcBef>
              <a:spcAft>
                <a:spcPts val="0"/>
              </a:spcAft>
              <a:buNone/>
            </a:pPr>
            <a:r>
              <a:rPr lang="en"/>
              <a:t>w</a:t>
            </a:r>
            <a:r>
              <a:rPr lang="en"/>
              <a:t>intertime - k</a:t>
            </a:r>
            <a:r>
              <a:rPr baseline="30000" lang="en"/>
              <a:t>h</a:t>
            </a:r>
            <a:r>
              <a:rPr lang="en"/>
              <a:t>ul-iliʔi</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Background Image: Table Rock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b74146db5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b74146db5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b74146db5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b74146db5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Faces of the Trail:</a:t>
            </a:r>
            <a:endParaRPr/>
          </a:p>
          <a:p>
            <a:pPr indent="0" lvl="0" marL="0" rtl="0" algn="l">
              <a:spcBef>
                <a:spcPts val="0"/>
              </a:spcBef>
              <a:spcAft>
                <a:spcPts val="0"/>
              </a:spcAft>
              <a:buNone/>
            </a:pPr>
            <a:r>
              <a:rPr lang="en"/>
              <a:t>Men, Women, &amp; Children traveled the 33 days by foot or horse/wagon.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Some of these individuals include:</a:t>
            </a:r>
            <a:endParaRPr/>
          </a:p>
          <a:p>
            <a:pPr indent="0" lvl="0" marL="0" rtl="0" algn="l">
              <a:spcBef>
                <a:spcPts val="0"/>
              </a:spcBef>
              <a:spcAft>
                <a:spcPts val="0"/>
              </a:spcAft>
              <a:buNone/>
            </a:pPr>
            <a:r>
              <a:rPr lang="en"/>
              <a:t>Gertrude Mercier and Martha Jane Sands (top left image)</a:t>
            </a:r>
            <a:endParaRPr/>
          </a:p>
          <a:p>
            <a:pPr indent="0" lvl="0" marL="0" rtl="0" algn="l">
              <a:spcBef>
                <a:spcPts val="0"/>
              </a:spcBef>
              <a:spcAft>
                <a:spcPts val="0"/>
              </a:spcAft>
              <a:buNone/>
            </a:pPr>
            <a:r>
              <a:rPr lang="en"/>
              <a:t>The Hudson Family (bottom left image)</a:t>
            </a:r>
            <a:endParaRPr/>
          </a:p>
          <a:p>
            <a:pPr indent="0" lvl="0" marL="0" rtl="0" algn="l">
              <a:spcBef>
                <a:spcPts val="0"/>
              </a:spcBef>
              <a:spcAft>
                <a:spcPts val="0"/>
              </a:spcAft>
              <a:buNone/>
            </a:pPr>
            <a:r>
              <a:rPr lang="en"/>
              <a:t>Solomon Riggs (center)</a:t>
            </a:r>
            <a:endParaRPr/>
          </a:p>
          <a:p>
            <a:pPr indent="0" lvl="0" marL="0" rtl="0" algn="l">
              <a:spcBef>
                <a:spcPts val="0"/>
              </a:spcBef>
              <a:spcAft>
                <a:spcPts val="0"/>
              </a:spcAft>
              <a:buNone/>
            </a:pPr>
            <a:r>
              <a:rPr lang="en"/>
              <a:t>Jenny Riggs (right image)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cb74146db5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cb74146db5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SPEAKER NOTES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cb74146db5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cb74146db5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7.jpg"/><Relationship Id="rId5"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2.jpg"/><Relationship Id="rId5" Type="http://schemas.openxmlformats.org/officeDocument/2006/relationships/image" Target="../media/image9.jpg"/><Relationship Id="rId6" Type="http://schemas.openxmlformats.org/officeDocument/2006/relationships/image" Target="../media/image14.jpg"/><Relationship Id="rId7" Type="http://schemas.openxmlformats.org/officeDocument/2006/relationships/image" Target="../media/image13.jpg"/><Relationship Id="rId8"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grandronde.org/history-culture/" TargetMode="External"/><Relationship Id="rId4" Type="http://schemas.openxmlformats.org/officeDocument/2006/relationships/image" Target="../media/image6.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11.jpg"/><Relationship Id="rId6"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mt="30000"/>
          </a:blip>
          <a:stretch>
            <a:fillRect/>
          </a:stretch>
        </p:blipFill>
        <p:spPr>
          <a:xfrm>
            <a:off x="0" y="0"/>
            <a:ext cx="9144000" cy="5143500"/>
          </a:xfrm>
          <a:prstGeom prst="rect">
            <a:avLst/>
          </a:prstGeom>
          <a:noFill/>
          <a:ln>
            <a:noFill/>
          </a:ln>
        </p:spPr>
      </p:pic>
      <p:sp>
        <p:nvSpPr>
          <p:cNvPr id="55" name="Google Shape;55;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C89F5D"/>
                </a:solidFill>
                <a:latin typeface="Merriweather"/>
                <a:ea typeface="Merriweather"/>
                <a:cs typeface="Merriweather"/>
                <a:sym typeface="Merriweather"/>
              </a:rPr>
              <a:t>Grand Ronde</a:t>
            </a:r>
            <a:endParaRPr>
              <a:solidFill>
                <a:srgbClr val="C89F5D"/>
              </a:solidFill>
              <a:latin typeface="Merriweather"/>
              <a:ea typeface="Merriweather"/>
              <a:cs typeface="Merriweather"/>
              <a:sym typeface="Merriweather"/>
            </a:endParaRPr>
          </a:p>
          <a:p>
            <a:pPr indent="0" lvl="0" marL="0" rtl="0" algn="ctr">
              <a:spcBef>
                <a:spcPts val="0"/>
              </a:spcBef>
              <a:spcAft>
                <a:spcPts val="0"/>
              </a:spcAft>
              <a:buNone/>
            </a:pPr>
            <a:r>
              <a:rPr lang="en">
                <a:solidFill>
                  <a:srgbClr val="C89F5D"/>
                </a:solidFill>
                <a:latin typeface="Merriweather"/>
                <a:ea typeface="Merriweather"/>
                <a:cs typeface="Merriweather"/>
                <a:sym typeface="Merriweather"/>
              </a:rPr>
              <a:t>Trail of Tears</a:t>
            </a:r>
            <a:endParaRPr>
              <a:solidFill>
                <a:srgbClr val="C89F5D"/>
              </a:solidFill>
              <a:latin typeface="Merriweather"/>
              <a:ea typeface="Merriweather"/>
              <a:cs typeface="Merriweather"/>
              <a:sym typeface="Merriweather"/>
            </a:endParaRPr>
          </a:p>
        </p:txBody>
      </p:sp>
      <p:sp>
        <p:nvSpPr>
          <p:cNvPr id="56" name="Google Shape;56;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Nunito"/>
                <a:ea typeface="Nunito"/>
                <a:cs typeface="Nunito"/>
                <a:sym typeface="Nunito"/>
              </a:rPr>
              <a:t>The Removal and Relocation of Oregon Tribes</a:t>
            </a:r>
            <a:endParaRPr>
              <a:solidFill>
                <a:schemeClr val="dk1"/>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2"/>
          <p:cNvPicPr preferRelativeResize="0"/>
          <p:nvPr/>
        </p:nvPicPr>
        <p:blipFill rotWithShape="1">
          <a:blip r:embed="rId3">
            <a:alphaModFix amt="50000"/>
          </a:blip>
          <a:srcRect b="15665" l="1265" r="1391" t="15020"/>
          <a:stretch/>
        </p:blipFill>
        <p:spPr>
          <a:xfrm>
            <a:off x="0" y="4420650"/>
            <a:ext cx="9144003" cy="722850"/>
          </a:xfrm>
          <a:prstGeom prst="rect">
            <a:avLst/>
          </a:prstGeom>
          <a:noFill/>
          <a:ln>
            <a:noFill/>
          </a:ln>
        </p:spPr>
      </p:pic>
      <p:sp>
        <p:nvSpPr>
          <p:cNvPr id="125" name="Google Shape;125;p22"/>
          <p:cNvSpPr txBox="1"/>
          <p:nvPr>
            <p:ph type="title"/>
          </p:nvPr>
        </p:nvSpPr>
        <p:spPr>
          <a:xfrm>
            <a:off x="311700" y="445025"/>
            <a:ext cx="4260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C89F5D"/>
                </a:solidFill>
                <a:latin typeface="Merriweather"/>
                <a:ea typeface="Merriweather"/>
                <a:cs typeface="Merriweather"/>
                <a:sym typeface="Merriweather"/>
              </a:rPr>
              <a:t>Early Reservation</a:t>
            </a:r>
            <a:endParaRPr>
              <a:solidFill>
                <a:srgbClr val="C89F5D"/>
              </a:solidFill>
              <a:latin typeface="Merriweather"/>
              <a:ea typeface="Merriweather"/>
              <a:cs typeface="Merriweather"/>
              <a:sym typeface="Merriweather"/>
            </a:endParaRPr>
          </a:p>
        </p:txBody>
      </p:sp>
      <p:sp>
        <p:nvSpPr>
          <p:cNvPr id="126" name="Google Shape;126;p22"/>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Fort Yamhill was established and manned by the U.S. Army.</a:t>
            </a:r>
            <a:endParaRPr>
              <a:solidFill>
                <a:schemeClr val="dk1"/>
              </a:solidFill>
              <a:latin typeface="Nunito"/>
              <a:ea typeface="Nunito"/>
              <a:cs typeface="Nunito"/>
              <a:sym typeface="Nunito"/>
            </a:endParaRPr>
          </a:p>
          <a:p>
            <a:pPr indent="0" lvl="0" marL="0" rtl="0" algn="l">
              <a:spcBef>
                <a:spcPts val="1200"/>
              </a:spcBef>
              <a:spcAft>
                <a:spcPts val="0"/>
              </a:spcAft>
              <a:buNone/>
            </a:pPr>
            <a:r>
              <a:rPr lang="en">
                <a:solidFill>
                  <a:schemeClr val="dk1"/>
                </a:solidFill>
                <a:latin typeface="Nunito"/>
                <a:ea typeface="Nunito"/>
                <a:cs typeface="Nunito"/>
                <a:sym typeface="Nunito"/>
              </a:rPr>
              <a:t>The soldiers were responsible for keeping Indians on the Reservation and white settlers off the Reservation.</a:t>
            </a:r>
            <a:endParaRPr>
              <a:solidFill>
                <a:schemeClr val="dk1"/>
              </a:solidFill>
              <a:latin typeface="Nunito"/>
              <a:ea typeface="Nunito"/>
              <a:cs typeface="Nunito"/>
              <a:sym typeface="Nunito"/>
            </a:endParaRPr>
          </a:p>
          <a:p>
            <a:pPr indent="0" lvl="0" marL="0" rtl="0" algn="l">
              <a:spcBef>
                <a:spcPts val="1200"/>
              </a:spcBef>
              <a:spcAft>
                <a:spcPts val="1200"/>
              </a:spcAft>
              <a:buNone/>
            </a:pPr>
            <a:r>
              <a:rPr lang="en">
                <a:solidFill>
                  <a:schemeClr val="dk1"/>
                </a:solidFill>
                <a:latin typeface="Nunito"/>
                <a:ea typeface="Nunito"/>
                <a:cs typeface="Nunito"/>
                <a:sym typeface="Nunito"/>
              </a:rPr>
              <a:t>The area of this fort is now an Oregon State Park</a:t>
            </a:r>
            <a:endParaRPr>
              <a:solidFill>
                <a:schemeClr val="dk1"/>
              </a:solidFill>
              <a:latin typeface="Nunito"/>
              <a:ea typeface="Nunito"/>
              <a:cs typeface="Nunito"/>
              <a:sym typeface="Nunito"/>
            </a:endParaRPr>
          </a:p>
        </p:txBody>
      </p:sp>
      <p:pic>
        <p:nvPicPr>
          <p:cNvPr descr="Blockhouse 01" id="127" name="Google Shape;127;p22"/>
          <p:cNvPicPr preferRelativeResize="0"/>
          <p:nvPr/>
        </p:nvPicPr>
        <p:blipFill rotWithShape="1">
          <a:blip r:embed="rId4">
            <a:alphaModFix/>
          </a:blip>
          <a:srcRect b="0" l="0" r="0" t="0"/>
          <a:stretch/>
        </p:blipFill>
        <p:spPr>
          <a:xfrm>
            <a:off x="5198529" y="0"/>
            <a:ext cx="3945600" cy="2571900"/>
          </a:xfrm>
          <a:prstGeom prst="rect">
            <a:avLst/>
          </a:prstGeom>
          <a:noFill/>
          <a:ln cap="flat" cmpd="sng" w="38100">
            <a:solidFill>
              <a:srgbClr val="9CBEBD"/>
            </a:solidFill>
            <a:prstDash val="solid"/>
            <a:round/>
            <a:headEnd len="sm" w="sm" type="none"/>
            <a:tailEnd len="sm" w="sm" type="none"/>
          </a:ln>
        </p:spPr>
      </p:pic>
      <p:pic>
        <p:nvPicPr>
          <p:cNvPr descr="GR catholic church" id="128" name="Google Shape;128;p22"/>
          <p:cNvPicPr preferRelativeResize="0"/>
          <p:nvPr/>
        </p:nvPicPr>
        <p:blipFill rotWithShape="1">
          <a:blip r:embed="rId5">
            <a:alphaModFix/>
          </a:blip>
          <a:srcRect b="7859" l="0" r="0" t="0"/>
          <a:stretch/>
        </p:blipFill>
        <p:spPr>
          <a:xfrm>
            <a:off x="5198400" y="2571900"/>
            <a:ext cx="3945600" cy="2571900"/>
          </a:xfrm>
          <a:prstGeom prst="rect">
            <a:avLst/>
          </a:prstGeom>
          <a:noFill/>
          <a:ln cap="flat" cmpd="sng" w="38100">
            <a:solidFill>
              <a:srgbClr val="9CBEBD"/>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C89F5D"/>
                </a:solidFill>
                <a:latin typeface="Merriweather"/>
                <a:ea typeface="Merriweather"/>
                <a:cs typeface="Merriweather"/>
                <a:sym typeface="Merriweather"/>
              </a:rPr>
              <a:t>Life on the Reservation</a:t>
            </a:r>
            <a:endParaRPr>
              <a:solidFill>
                <a:srgbClr val="C89F5D"/>
              </a:solidFill>
              <a:latin typeface="Merriweather"/>
              <a:ea typeface="Merriweather"/>
              <a:cs typeface="Merriweather"/>
              <a:sym typeface="Merriweather"/>
            </a:endParaRPr>
          </a:p>
        </p:txBody>
      </p:sp>
      <p:sp>
        <p:nvSpPr>
          <p:cNvPr id="134" name="Google Shape;134;p23"/>
          <p:cNvSpPr txBox="1"/>
          <p:nvPr>
            <p:ph idx="1" type="body"/>
          </p:nvPr>
        </p:nvSpPr>
        <p:spPr>
          <a:xfrm>
            <a:off x="311700" y="1017725"/>
            <a:ext cx="42603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a:solidFill>
                  <a:schemeClr val="dk1"/>
                </a:solidFill>
              </a:rPr>
              <a:t>There were few jobs at the Reservation and in almost every job, Native Americans were paid ½ wages.</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Many people left the Reservation to work in agriculture or to </a:t>
            </a:r>
            <a:r>
              <a:rPr lang="en">
                <a:solidFill>
                  <a:schemeClr val="dk1"/>
                </a:solidFill>
              </a:rPr>
              <a:t>find</a:t>
            </a:r>
            <a:r>
              <a:rPr lang="en">
                <a:solidFill>
                  <a:schemeClr val="dk1"/>
                </a:solidFill>
              </a:rPr>
              <a:t> jobs in other areas.</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Many men worked in logging.</a:t>
            </a:r>
            <a:endParaRPr>
              <a:solidFill>
                <a:schemeClr val="dk1"/>
              </a:solidFill>
            </a:endParaRPr>
          </a:p>
          <a:p>
            <a:pPr indent="0" lvl="0" marL="0" rtl="0" algn="l">
              <a:spcBef>
                <a:spcPts val="1200"/>
              </a:spcBef>
              <a:spcAft>
                <a:spcPts val="1200"/>
              </a:spcAft>
              <a:buNone/>
            </a:pPr>
            <a:r>
              <a:rPr lang="en">
                <a:solidFill>
                  <a:schemeClr val="dk1"/>
                </a:solidFill>
              </a:rPr>
              <a:t>Others worked in hops and bean fields or in canneries.</a:t>
            </a:r>
            <a:endParaRPr>
              <a:solidFill>
                <a:schemeClr val="dk1"/>
              </a:solidFill>
            </a:endParaRPr>
          </a:p>
        </p:txBody>
      </p:sp>
      <p:pic>
        <p:nvPicPr>
          <p:cNvPr id="135" name="Google Shape;135;p23"/>
          <p:cNvPicPr preferRelativeResize="0"/>
          <p:nvPr/>
        </p:nvPicPr>
        <p:blipFill>
          <a:blip r:embed="rId3">
            <a:alphaModFix/>
          </a:blip>
          <a:stretch>
            <a:fillRect/>
          </a:stretch>
        </p:blipFill>
        <p:spPr>
          <a:xfrm>
            <a:off x="3924026" y="-56025"/>
            <a:ext cx="5219973" cy="5143499"/>
          </a:xfrm>
          <a:prstGeom prst="rect">
            <a:avLst/>
          </a:prstGeom>
          <a:noFill/>
          <a:ln>
            <a:noFill/>
          </a:ln>
        </p:spPr>
      </p:pic>
      <p:pic>
        <p:nvPicPr>
          <p:cNvPr id="136" name="Google Shape;136;p23"/>
          <p:cNvPicPr preferRelativeResize="0"/>
          <p:nvPr/>
        </p:nvPicPr>
        <p:blipFill rotWithShape="1">
          <a:blip r:embed="rId4">
            <a:alphaModFix amt="50000"/>
          </a:blip>
          <a:srcRect b="15665" l="1265" r="1391" t="15020"/>
          <a:stretch/>
        </p:blipFill>
        <p:spPr>
          <a:xfrm>
            <a:off x="0" y="4420650"/>
            <a:ext cx="9144003" cy="722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4"/>
          <p:cNvPicPr preferRelativeResize="0"/>
          <p:nvPr/>
        </p:nvPicPr>
        <p:blipFill rotWithShape="1">
          <a:blip r:embed="rId3">
            <a:alphaModFix amt="50000"/>
          </a:blip>
          <a:srcRect b="15665" l="1265" r="1391" t="15020"/>
          <a:stretch/>
        </p:blipFill>
        <p:spPr>
          <a:xfrm>
            <a:off x="0" y="4420650"/>
            <a:ext cx="9144003" cy="722850"/>
          </a:xfrm>
          <a:prstGeom prst="rect">
            <a:avLst/>
          </a:prstGeom>
          <a:noFill/>
          <a:ln>
            <a:noFill/>
          </a:ln>
        </p:spPr>
      </p:pic>
      <p:sp>
        <p:nvSpPr>
          <p:cNvPr id="142" name="Google Shape;14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C89F5D"/>
                </a:solidFill>
                <a:latin typeface="Merriweather"/>
                <a:ea typeface="Merriweather"/>
                <a:cs typeface="Merriweather"/>
                <a:sym typeface="Merriweather"/>
              </a:rPr>
              <a:t>Lifestyle Changes</a:t>
            </a:r>
            <a:endParaRPr>
              <a:solidFill>
                <a:srgbClr val="C89F5D"/>
              </a:solidFill>
              <a:latin typeface="Merriweather"/>
              <a:ea typeface="Merriweather"/>
              <a:cs typeface="Merriweather"/>
              <a:sym typeface="Merriweather"/>
            </a:endParaRPr>
          </a:p>
        </p:txBody>
      </p:sp>
      <p:sp>
        <p:nvSpPr>
          <p:cNvPr id="143" name="Google Shape;143;p24"/>
          <p:cNvSpPr txBox="1"/>
          <p:nvPr>
            <p:ph idx="1" type="body"/>
          </p:nvPr>
        </p:nvSpPr>
        <p:spPr>
          <a:xfrm>
            <a:off x="311700" y="1017725"/>
            <a:ext cx="42603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Tribal members adapted to the changing times.</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They were not allowed to participate or show any piece of their culture</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Many </a:t>
            </a:r>
            <a:r>
              <a:rPr lang="en">
                <a:solidFill>
                  <a:schemeClr val="dk1"/>
                </a:solidFill>
              </a:rPr>
              <a:t>inter-tribal</a:t>
            </a:r>
            <a:r>
              <a:rPr lang="en">
                <a:solidFill>
                  <a:schemeClr val="dk1"/>
                </a:solidFill>
              </a:rPr>
              <a:t> marriages took place (marriages between members of </a:t>
            </a:r>
            <a:r>
              <a:rPr lang="en">
                <a:solidFill>
                  <a:schemeClr val="dk1"/>
                </a:solidFill>
              </a:rPr>
              <a:t>separate</a:t>
            </a:r>
            <a:r>
              <a:rPr lang="en">
                <a:solidFill>
                  <a:schemeClr val="dk1"/>
                </a:solidFill>
              </a:rPr>
              <a:t> tribes/bands)</a:t>
            </a:r>
            <a:endParaRPr>
              <a:solidFill>
                <a:schemeClr val="dk1"/>
              </a:solidFill>
            </a:endParaRPr>
          </a:p>
          <a:p>
            <a:pPr indent="0" lvl="0" marL="0" rtl="0" algn="l">
              <a:spcBef>
                <a:spcPts val="1200"/>
              </a:spcBef>
              <a:spcAft>
                <a:spcPts val="1200"/>
              </a:spcAft>
              <a:buNone/>
            </a:pPr>
            <a:r>
              <a:rPr lang="en">
                <a:solidFill>
                  <a:schemeClr val="dk1"/>
                </a:solidFill>
              </a:rPr>
              <a:t>Tribal people now have relations at nearly all Reservations in Oregon.</a:t>
            </a:r>
            <a:endParaRPr>
              <a:solidFill>
                <a:schemeClr val="dk1"/>
              </a:solidFill>
            </a:endParaRPr>
          </a:p>
        </p:txBody>
      </p:sp>
      <p:pic>
        <p:nvPicPr>
          <p:cNvPr descr="stick game_00007" id="144" name="Google Shape;144;p24"/>
          <p:cNvPicPr preferRelativeResize="0"/>
          <p:nvPr/>
        </p:nvPicPr>
        <p:blipFill rotWithShape="1">
          <a:blip r:embed="rId4">
            <a:alphaModFix/>
          </a:blip>
          <a:srcRect b="31427" l="0" r="0" t="29778"/>
          <a:stretch/>
        </p:blipFill>
        <p:spPr>
          <a:xfrm>
            <a:off x="4883700" y="0"/>
            <a:ext cx="4260301" cy="1315088"/>
          </a:xfrm>
          <a:prstGeom prst="rect">
            <a:avLst/>
          </a:prstGeom>
          <a:noFill/>
          <a:ln cap="flat" cmpd="sng" w="38100">
            <a:solidFill>
              <a:srgbClr val="9CBEBD"/>
            </a:solidFill>
            <a:prstDash val="solid"/>
            <a:round/>
            <a:headEnd len="sm" w="sm" type="none"/>
            <a:tailEnd len="sm" w="sm" type="none"/>
          </a:ln>
        </p:spPr>
      </p:pic>
      <p:pic>
        <p:nvPicPr>
          <p:cNvPr descr="quenelle kids on log" id="145" name="Google Shape;145;p24"/>
          <p:cNvPicPr preferRelativeResize="0"/>
          <p:nvPr/>
        </p:nvPicPr>
        <p:blipFill rotWithShape="1">
          <a:blip r:embed="rId5">
            <a:alphaModFix/>
          </a:blip>
          <a:srcRect b="0" l="0" r="0" t="0"/>
          <a:stretch/>
        </p:blipFill>
        <p:spPr>
          <a:xfrm>
            <a:off x="4883700" y="1315100"/>
            <a:ext cx="2463300" cy="1474200"/>
          </a:xfrm>
          <a:prstGeom prst="rect">
            <a:avLst/>
          </a:prstGeom>
          <a:noFill/>
          <a:ln cap="flat" cmpd="sng" w="38100">
            <a:solidFill>
              <a:srgbClr val="9CBEBD"/>
            </a:solidFill>
            <a:prstDash val="solid"/>
            <a:round/>
            <a:headEnd len="sm" w="sm" type="none"/>
            <a:tailEnd len="sm" w="sm" type="none"/>
          </a:ln>
        </p:spPr>
      </p:pic>
      <p:pic>
        <p:nvPicPr>
          <p:cNvPr descr="group 02" id="146" name="Google Shape;146;p24"/>
          <p:cNvPicPr preferRelativeResize="0"/>
          <p:nvPr/>
        </p:nvPicPr>
        <p:blipFill rotWithShape="1">
          <a:blip r:embed="rId6">
            <a:alphaModFix/>
          </a:blip>
          <a:srcRect b="0" l="0" r="0" t="0"/>
          <a:stretch/>
        </p:blipFill>
        <p:spPr>
          <a:xfrm>
            <a:off x="7346990" y="1315100"/>
            <a:ext cx="1799400" cy="1474200"/>
          </a:xfrm>
          <a:prstGeom prst="rect">
            <a:avLst/>
          </a:prstGeom>
          <a:noFill/>
          <a:ln cap="flat" cmpd="sng" w="38100">
            <a:solidFill>
              <a:srgbClr val="9CBEBD"/>
            </a:solidFill>
            <a:prstDash val="solid"/>
            <a:round/>
            <a:headEnd len="sm" w="sm" type="none"/>
            <a:tailEnd len="sm" w="sm" type="none"/>
          </a:ln>
        </p:spPr>
      </p:pic>
      <p:pic>
        <p:nvPicPr>
          <p:cNvPr descr="timbercarnival" id="147" name="Google Shape;147;p24"/>
          <p:cNvPicPr preferRelativeResize="0"/>
          <p:nvPr/>
        </p:nvPicPr>
        <p:blipFill rotWithShape="1">
          <a:blip r:embed="rId7">
            <a:alphaModFix/>
          </a:blip>
          <a:srcRect b="0" l="0" r="0" t="0"/>
          <a:stretch/>
        </p:blipFill>
        <p:spPr>
          <a:xfrm>
            <a:off x="4883700" y="2789300"/>
            <a:ext cx="2229000" cy="1618500"/>
          </a:xfrm>
          <a:prstGeom prst="rect">
            <a:avLst/>
          </a:prstGeom>
          <a:noFill/>
          <a:ln cap="flat" cmpd="sng" w="38100">
            <a:solidFill>
              <a:srgbClr val="9CBEBD"/>
            </a:solidFill>
            <a:prstDash val="solid"/>
            <a:round/>
            <a:headEnd len="sm" w="sm" type="none"/>
            <a:tailEnd len="sm" w="sm" type="none"/>
          </a:ln>
        </p:spPr>
      </p:pic>
      <p:pic>
        <p:nvPicPr>
          <p:cNvPr descr="STICKGAME" id="148" name="Google Shape;148;p24"/>
          <p:cNvPicPr preferRelativeResize="0"/>
          <p:nvPr/>
        </p:nvPicPr>
        <p:blipFill rotWithShape="1">
          <a:blip r:embed="rId8">
            <a:alphaModFix/>
          </a:blip>
          <a:srcRect b="0" l="0" r="0" t="0"/>
          <a:stretch/>
        </p:blipFill>
        <p:spPr>
          <a:xfrm>
            <a:off x="7114800" y="2789300"/>
            <a:ext cx="2029200" cy="1618500"/>
          </a:xfrm>
          <a:prstGeom prst="rect">
            <a:avLst/>
          </a:prstGeom>
          <a:noFill/>
          <a:ln cap="flat" cmpd="sng" w="38100">
            <a:solidFill>
              <a:srgbClr val="9CBEBD"/>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A9A57C"/>
                </a:solidFill>
                <a:latin typeface="Merriweather"/>
                <a:ea typeface="Merriweather"/>
                <a:cs typeface="Merriweather"/>
                <a:sym typeface="Merriweather"/>
              </a:rPr>
              <a:t>Vocabulary</a:t>
            </a:r>
            <a:endParaRPr>
              <a:solidFill>
                <a:srgbClr val="A9A57C"/>
              </a:solidFill>
              <a:latin typeface="Merriweather"/>
              <a:ea typeface="Merriweather"/>
              <a:cs typeface="Merriweather"/>
              <a:sym typeface="Merriweathe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2F2B20"/>
                </a:solidFill>
                <a:latin typeface="Nunito"/>
                <a:ea typeface="Nunito"/>
                <a:cs typeface="Nunito"/>
                <a:sym typeface="Nunito"/>
              </a:rPr>
              <a:t>Remove (munk-ɬaq): the action of taking away or abolishing something unwanted</a:t>
            </a:r>
            <a:endParaRPr>
              <a:solidFill>
                <a:srgbClr val="2F2B20"/>
              </a:solidFill>
              <a:latin typeface="Nunito"/>
              <a:ea typeface="Nunito"/>
              <a:cs typeface="Nunito"/>
              <a:sym typeface="Nunito"/>
            </a:endParaRPr>
          </a:p>
          <a:p>
            <a:pPr indent="0" lvl="0" marL="0" rtl="0" algn="l">
              <a:spcBef>
                <a:spcPts val="1200"/>
              </a:spcBef>
              <a:spcAft>
                <a:spcPts val="0"/>
              </a:spcAft>
              <a:buNone/>
            </a:pPr>
            <a:r>
              <a:rPr lang="en">
                <a:solidFill>
                  <a:srgbClr val="2F2B20"/>
                </a:solidFill>
                <a:latin typeface="Nunito"/>
                <a:ea typeface="Nunito"/>
                <a:cs typeface="Nunito"/>
                <a:sym typeface="Nunito"/>
              </a:rPr>
              <a:t>Relocation: the action of moving to a new place and establishing one's home or business there</a:t>
            </a:r>
            <a:endParaRPr>
              <a:solidFill>
                <a:srgbClr val="2F2B20"/>
              </a:solidFill>
              <a:latin typeface="Nunito"/>
              <a:ea typeface="Nunito"/>
              <a:cs typeface="Nunito"/>
              <a:sym typeface="Nunito"/>
            </a:endParaRPr>
          </a:p>
          <a:p>
            <a:pPr indent="0" lvl="0" marL="0" rtl="0" algn="l">
              <a:spcBef>
                <a:spcPts val="1200"/>
              </a:spcBef>
              <a:spcAft>
                <a:spcPts val="1200"/>
              </a:spcAft>
              <a:buNone/>
            </a:pPr>
            <a:r>
              <a:rPr lang="en">
                <a:solidFill>
                  <a:srgbClr val="2F2B20"/>
                </a:solidFill>
                <a:latin typeface="Nunito"/>
                <a:ea typeface="Nunito"/>
                <a:cs typeface="Nunito"/>
                <a:sym typeface="Nunito"/>
              </a:rPr>
              <a:t>Reservation: land held for special use, in this case a place for Indians </a:t>
            </a:r>
            <a:endParaRPr>
              <a:solidFill>
                <a:srgbClr val="2F2B20"/>
              </a:solidFill>
              <a:latin typeface="Nunito"/>
              <a:ea typeface="Nunito"/>
              <a:cs typeface="Nunito"/>
              <a:sym typeface="Nunito"/>
            </a:endParaRPr>
          </a:p>
        </p:txBody>
      </p:sp>
      <p:pic>
        <p:nvPicPr>
          <p:cNvPr id="63" name="Google Shape;63;p14"/>
          <p:cNvPicPr preferRelativeResize="0"/>
          <p:nvPr/>
        </p:nvPicPr>
        <p:blipFill rotWithShape="1">
          <a:blip r:embed="rId3">
            <a:alphaModFix amt="50000"/>
          </a:blip>
          <a:srcRect b="15665" l="1265" r="1391" t="15020"/>
          <a:stretch/>
        </p:blipFill>
        <p:spPr>
          <a:xfrm>
            <a:off x="0" y="4420650"/>
            <a:ext cx="9144003" cy="722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C89F5D"/>
                </a:solidFill>
                <a:latin typeface="Merriweather"/>
                <a:ea typeface="Merriweather"/>
                <a:cs typeface="Merriweather"/>
                <a:sym typeface="Merriweather"/>
              </a:rPr>
              <a:t>The Removal of Tribes (1855-1857)</a:t>
            </a:r>
            <a:endParaRPr>
              <a:solidFill>
                <a:srgbClr val="C89F5D"/>
              </a:solidFill>
              <a:latin typeface="Merriweather"/>
              <a:ea typeface="Merriweather"/>
              <a:cs typeface="Merriweather"/>
              <a:sym typeface="Merriweather"/>
            </a:endParaRPr>
          </a:p>
        </p:txBody>
      </p:sp>
      <p:sp>
        <p:nvSpPr>
          <p:cNvPr id="69" name="Google Shape;69;p15"/>
          <p:cNvSpPr txBox="1"/>
          <p:nvPr>
            <p:ph idx="1" type="body"/>
          </p:nvPr>
        </p:nvSpPr>
        <p:spPr>
          <a:xfrm>
            <a:off x="311700" y="1152475"/>
            <a:ext cx="8520600" cy="32682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solidFill>
                  <a:schemeClr val="dk1"/>
                </a:solidFill>
                <a:latin typeface="Nunito"/>
                <a:ea typeface="Nunito"/>
                <a:cs typeface="Nunito"/>
                <a:sym typeface="Nunito"/>
              </a:rPr>
              <a:t>More than 30 Tribes and Bands were gathered from Western Oregon, Southwestern Washington, and Northern California were removed </a:t>
            </a:r>
            <a:r>
              <a:rPr lang="en">
                <a:solidFill>
                  <a:schemeClr val="dk1"/>
                </a:solidFill>
                <a:latin typeface="Nunito"/>
                <a:ea typeface="Nunito"/>
                <a:cs typeface="Nunito"/>
                <a:sym typeface="Nunito"/>
              </a:rPr>
              <a:t>and</a:t>
            </a:r>
            <a:r>
              <a:rPr lang="en">
                <a:solidFill>
                  <a:schemeClr val="dk1"/>
                </a:solidFill>
                <a:latin typeface="Nunito"/>
                <a:ea typeface="Nunito"/>
                <a:cs typeface="Nunito"/>
                <a:sym typeface="Nunito"/>
              </a:rPr>
              <a:t> relocated to the Grand Ronde Indian Reservation - creating what we know as “The Confederated Tribes of Grand Ronde”</a:t>
            </a:r>
            <a:endParaRPr>
              <a:solidFill>
                <a:schemeClr val="dk1"/>
              </a:solidFill>
              <a:latin typeface="Nunito"/>
              <a:ea typeface="Nunito"/>
              <a:cs typeface="Nunito"/>
              <a:sym typeface="Nunito"/>
            </a:endParaRPr>
          </a:p>
          <a:p>
            <a:pPr indent="0" lvl="0" marL="0" rtl="0" algn="l">
              <a:spcBef>
                <a:spcPts val="1200"/>
              </a:spcBef>
              <a:spcAft>
                <a:spcPts val="0"/>
              </a:spcAft>
              <a:buNone/>
            </a:pPr>
            <a:r>
              <a:rPr lang="en">
                <a:solidFill>
                  <a:schemeClr val="dk1"/>
                </a:solidFill>
                <a:latin typeface="Nunito"/>
                <a:ea typeface="Nunito"/>
                <a:cs typeface="Nunito"/>
                <a:sym typeface="Nunito"/>
              </a:rPr>
              <a:t>The most memorable of these relocations is what the Tribal community today calls “Grand Ronde’s Trail of Tears.”</a:t>
            </a:r>
            <a:endParaRPr>
              <a:solidFill>
                <a:schemeClr val="dk1"/>
              </a:solidFill>
              <a:latin typeface="Nunito"/>
              <a:ea typeface="Nunito"/>
              <a:cs typeface="Nunito"/>
              <a:sym typeface="Nunito"/>
            </a:endParaRPr>
          </a:p>
          <a:p>
            <a:pPr indent="0" lvl="0" marL="0" rtl="0" algn="l">
              <a:spcBef>
                <a:spcPts val="1200"/>
              </a:spcBef>
              <a:spcAft>
                <a:spcPts val="0"/>
              </a:spcAft>
              <a:buNone/>
            </a:pPr>
            <a:r>
              <a:rPr lang="en">
                <a:solidFill>
                  <a:schemeClr val="dk1"/>
                </a:solidFill>
                <a:latin typeface="Nunito"/>
                <a:ea typeface="Nunito"/>
                <a:cs typeface="Nunito"/>
                <a:sym typeface="Nunito"/>
              </a:rPr>
              <a:t>The Rogue River and Chasta Tribes were the first to be removed (ɬaq) from their aboriginal lands. They were joined by members of other Tribes and bands as the march passed other tribal homelands.</a:t>
            </a:r>
            <a:endParaRPr>
              <a:solidFill>
                <a:schemeClr val="dk1"/>
              </a:solidFill>
              <a:latin typeface="Nunito"/>
              <a:ea typeface="Nunito"/>
              <a:cs typeface="Nunito"/>
              <a:sym typeface="Nunito"/>
            </a:endParaRPr>
          </a:p>
          <a:p>
            <a:pPr indent="0" lvl="0" marL="0" rtl="0" algn="l">
              <a:spcBef>
                <a:spcPts val="1200"/>
              </a:spcBef>
              <a:spcAft>
                <a:spcPts val="1200"/>
              </a:spcAft>
              <a:buNone/>
            </a:pPr>
            <a:r>
              <a:rPr lang="en">
                <a:solidFill>
                  <a:schemeClr val="dk1"/>
                </a:solidFill>
                <a:latin typeface="Nunito"/>
                <a:ea typeface="Nunito"/>
                <a:cs typeface="Nunito"/>
                <a:sym typeface="Nunito"/>
              </a:rPr>
              <a:t>George H. Ambrose was the Indian agent charged with carrying out the march. His journals have been published to share this story.</a:t>
            </a:r>
            <a:endParaRPr>
              <a:solidFill>
                <a:schemeClr val="dk1"/>
              </a:solidFill>
              <a:latin typeface="Nunito"/>
              <a:ea typeface="Nunito"/>
              <a:cs typeface="Nunito"/>
              <a:sym typeface="Nunito"/>
            </a:endParaRPr>
          </a:p>
        </p:txBody>
      </p:sp>
      <p:pic>
        <p:nvPicPr>
          <p:cNvPr id="70" name="Google Shape;70;p15"/>
          <p:cNvPicPr preferRelativeResize="0"/>
          <p:nvPr/>
        </p:nvPicPr>
        <p:blipFill rotWithShape="1">
          <a:blip r:embed="rId3">
            <a:alphaModFix amt="50000"/>
          </a:blip>
          <a:srcRect b="15665" l="1265" r="1391" t="15020"/>
          <a:stretch/>
        </p:blipFill>
        <p:spPr>
          <a:xfrm>
            <a:off x="0" y="4420650"/>
            <a:ext cx="9144003" cy="722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rotWithShape="1">
          <a:blip r:embed="rId3">
            <a:alphaModFix amt="50000"/>
          </a:blip>
          <a:srcRect b="15665" l="1265" r="1391" t="15020"/>
          <a:stretch/>
        </p:blipFill>
        <p:spPr>
          <a:xfrm>
            <a:off x="0" y="4420650"/>
            <a:ext cx="9144003" cy="722850"/>
          </a:xfrm>
          <a:prstGeom prst="rect">
            <a:avLst/>
          </a:prstGeom>
          <a:noFill/>
          <a:ln>
            <a:noFill/>
          </a:ln>
        </p:spPr>
      </p:pic>
      <p:pic>
        <p:nvPicPr>
          <p:cNvPr descr="C:\Users\trinitym\AppData\Local\Microsoft\Windows\Temporary Internet Files\Content.Outlook\T50WTH1A\Trail of Tears copy (5).jpg" id="76" name="Google Shape;76;p16"/>
          <p:cNvPicPr preferRelativeResize="0"/>
          <p:nvPr/>
        </p:nvPicPr>
        <p:blipFill rotWithShape="1">
          <a:blip r:embed="rId4">
            <a:alphaModFix/>
          </a:blip>
          <a:srcRect b="0" l="0" r="0" t="0"/>
          <a:stretch/>
        </p:blipFill>
        <p:spPr>
          <a:xfrm>
            <a:off x="5816053" y="0"/>
            <a:ext cx="3327944" cy="5143501"/>
          </a:xfrm>
          <a:prstGeom prst="rect">
            <a:avLst/>
          </a:prstGeom>
          <a:noFill/>
          <a:ln cap="flat" cmpd="sng" w="38100">
            <a:solidFill>
              <a:srgbClr val="9CBEBD"/>
            </a:solidFill>
            <a:prstDash val="solid"/>
            <a:round/>
            <a:headEnd len="sm" w="sm" type="none"/>
            <a:tailEnd len="sm" w="sm" type="none"/>
          </a:ln>
        </p:spPr>
      </p:pic>
      <p:sp>
        <p:nvSpPr>
          <p:cNvPr id="77" name="Google Shape;77;p16"/>
          <p:cNvSpPr txBox="1"/>
          <p:nvPr>
            <p:ph type="title"/>
          </p:nvPr>
        </p:nvSpPr>
        <p:spPr>
          <a:xfrm>
            <a:off x="311700" y="445025"/>
            <a:ext cx="4260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A9A57C"/>
                </a:solidFill>
                <a:latin typeface="Merriweather"/>
                <a:ea typeface="Merriweather"/>
                <a:cs typeface="Merriweather"/>
                <a:sym typeface="Merriweather"/>
              </a:rPr>
              <a:t>Timeline:</a:t>
            </a:r>
            <a:endParaRPr>
              <a:solidFill>
                <a:srgbClr val="A9A57C"/>
              </a:solidFill>
              <a:latin typeface="Merriweather"/>
              <a:ea typeface="Merriweather"/>
              <a:cs typeface="Merriweather"/>
              <a:sym typeface="Merriweather"/>
            </a:endParaRPr>
          </a:p>
        </p:txBody>
      </p:sp>
      <p:sp>
        <p:nvSpPr>
          <p:cNvPr id="78" name="Google Shape;78;p16"/>
          <p:cNvSpPr txBox="1"/>
          <p:nvPr>
            <p:ph idx="1" type="body"/>
          </p:nvPr>
        </p:nvSpPr>
        <p:spPr>
          <a:xfrm>
            <a:off x="311700" y="1017725"/>
            <a:ext cx="4260300" cy="3264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solidFill>
                  <a:schemeClr val="dk1"/>
                </a:solidFill>
                <a:latin typeface="Nunito"/>
                <a:ea typeface="Nunito"/>
                <a:cs typeface="Nunito"/>
                <a:sym typeface="Nunito"/>
              </a:rPr>
              <a:t>February 23, 1856:</a:t>
            </a:r>
            <a:r>
              <a:rPr lang="en">
                <a:solidFill>
                  <a:schemeClr val="dk1"/>
                </a:solidFill>
                <a:latin typeface="Nunito"/>
                <a:ea typeface="Nunito"/>
                <a:cs typeface="Nunito"/>
                <a:sym typeface="Nunito"/>
              </a:rPr>
              <a:t> 325 Native Americans left the Table Rock Reservation. </a:t>
            </a:r>
            <a:endParaRPr>
              <a:solidFill>
                <a:schemeClr val="dk1"/>
              </a:solidFill>
              <a:latin typeface="Nunito"/>
              <a:ea typeface="Nunito"/>
              <a:cs typeface="Nunito"/>
              <a:sym typeface="Nunito"/>
            </a:endParaRPr>
          </a:p>
          <a:p>
            <a:pPr indent="0" lvl="0" marL="0" rtl="0" algn="l">
              <a:spcBef>
                <a:spcPts val="1200"/>
              </a:spcBef>
              <a:spcAft>
                <a:spcPts val="0"/>
              </a:spcAft>
              <a:buNone/>
            </a:pPr>
            <a:r>
              <a:rPr b="1" lang="en">
                <a:solidFill>
                  <a:schemeClr val="dk1"/>
                </a:solidFill>
                <a:latin typeface="Nunito"/>
                <a:ea typeface="Nunito"/>
                <a:cs typeface="Nunito"/>
                <a:sym typeface="Nunito"/>
              </a:rPr>
              <a:t>March 25, 1856:</a:t>
            </a:r>
            <a:r>
              <a:rPr lang="en">
                <a:solidFill>
                  <a:schemeClr val="dk1"/>
                </a:solidFill>
                <a:latin typeface="Nunito"/>
                <a:ea typeface="Nunito"/>
                <a:cs typeface="Nunito"/>
                <a:sym typeface="Nunito"/>
              </a:rPr>
              <a:t> Arrived at </a:t>
            </a:r>
            <a:r>
              <a:rPr lang="en">
                <a:solidFill>
                  <a:schemeClr val="dk1"/>
                </a:solidFill>
                <a:latin typeface="Nunito"/>
                <a:ea typeface="Nunito"/>
                <a:cs typeface="Nunito"/>
                <a:sym typeface="Nunito"/>
              </a:rPr>
              <a:t>the</a:t>
            </a:r>
            <a:r>
              <a:rPr lang="en">
                <a:solidFill>
                  <a:schemeClr val="dk1"/>
                </a:solidFill>
                <a:latin typeface="Nunito"/>
                <a:ea typeface="Nunito"/>
                <a:cs typeface="Nunito"/>
                <a:sym typeface="Nunito"/>
              </a:rPr>
              <a:t> Grand Ronde Reservation around 4PM.</a:t>
            </a:r>
            <a:endParaRPr>
              <a:solidFill>
                <a:schemeClr val="dk1"/>
              </a:solidFill>
              <a:latin typeface="Nunito"/>
              <a:ea typeface="Nunito"/>
              <a:cs typeface="Nunito"/>
              <a:sym typeface="Nunito"/>
            </a:endParaRPr>
          </a:p>
          <a:p>
            <a:pPr indent="-342900" lvl="0" marL="457200" rtl="0" algn="l">
              <a:spcBef>
                <a:spcPts val="1200"/>
              </a:spcBef>
              <a:spcAft>
                <a:spcPts val="0"/>
              </a:spcAft>
              <a:buClr>
                <a:schemeClr val="dk1"/>
              </a:buClr>
              <a:buSzPts val="1800"/>
              <a:buFont typeface="Nunito"/>
              <a:buChar char="●"/>
            </a:pPr>
            <a:r>
              <a:rPr lang="en">
                <a:solidFill>
                  <a:schemeClr val="dk1"/>
                </a:solidFill>
                <a:latin typeface="Nunito"/>
                <a:ea typeface="Nunito"/>
                <a:cs typeface="Nunito"/>
                <a:sym typeface="Nunito"/>
              </a:rPr>
              <a:t>33 days (sans)</a:t>
            </a:r>
            <a:endParaRPr>
              <a:solidFill>
                <a:schemeClr val="dk1"/>
              </a:solidFill>
              <a:latin typeface="Nunito"/>
              <a:ea typeface="Nunito"/>
              <a:cs typeface="Nunito"/>
              <a:sym typeface="Nunito"/>
            </a:endParaRPr>
          </a:p>
          <a:p>
            <a:pPr indent="-342900" lvl="0" marL="457200" rtl="0" algn="l">
              <a:spcBef>
                <a:spcPts val="0"/>
              </a:spcBef>
              <a:spcAft>
                <a:spcPts val="0"/>
              </a:spcAft>
              <a:buClr>
                <a:schemeClr val="dk1"/>
              </a:buClr>
              <a:buSzPts val="1800"/>
              <a:buFont typeface="Nunito"/>
              <a:buChar char="●"/>
            </a:pPr>
            <a:r>
              <a:rPr lang="en">
                <a:solidFill>
                  <a:schemeClr val="dk1"/>
                </a:solidFill>
                <a:latin typeface="Nunito"/>
                <a:ea typeface="Nunito"/>
                <a:cs typeface="Nunito"/>
                <a:sym typeface="Nunito"/>
              </a:rPr>
              <a:t>263 miles</a:t>
            </a:r>
            <a:endParaRPr>
              <a:solidFill>
                <a:schemeClr val="dk1"/>
              </a:solidFill>
              <a:latin typeface="Nunito"/>
              <a:ea typeface="Nunito"/>
              <a:cs typeface="Nunito"/>
              <a:sym typeface="Nunito"/>
            </a:endParaRPr>
          </a:p>
          <a:p>
            <a:pPr indent="-342900" lvl="0" marL="457200" rtl="0" algn="l">
              <a:spcBef>
                <a:spcPts val="0"/>
              </a:spcBef>
              <a:spcAft>
                <a:spcPts val="0"/>
              </a:spcAft>
              <a:buClr>
                <a:schemeClr val="dk1"/>
              </a:buClr>
              <a:buSzPts val="1800"/>
              <a:buFont typeface="Nunito"/>
              <a:buChar char="●"/>
            </a:pPr>
            <a:r>
              <a:rPr lang="en">
                <a:solidFill>
                  <a:schemeClr val="dk1"/>
                </a:solidFill>
                <a:latin typeface="Nunito"/>
                <a:ea typeface="Nunito"/>
                <a:cs typeface="Nunito"/>
                <a:sym typeface="Nunito"/>
              </a:rPr>
              <a:t>8 deaths (chaku-hilu)</a:t>
            </a:r>
            <a:endParaRPr>
              <a:solidFill>
                <a:schemeClr val="dk1"/>
              </a:solidFill>
              <a:latin typeface="Nunito"/>
              <a:ea typeface="Nunito"/>
              <a:cs typeface="Nunito"/>
              <a:sym typeface="Nunito"/>
            </a:endParaRPr>
          </a:p>
          <a:p>
            <a:pPr indent="-342900" lvl="0" marL="457200" rtl="0" algn="l">
              <a:spcBef>
                <a:spcPts val="0"/>
              </a:spcBef>
              <a:spcAft>
                <a:spcPts val="0"/>
              </a:spcAft>
              <a:buClr>
                <a:schemeClr val="dk1"/>
              </a:buClr>
              <a:buSzPts val="1800"/>
              <a:buFont typeface="Nunito"/>
              <a:buChar char="●"/>
            </a:pPr>
            <a:r>
              <a:rPr lang="en">
                <a:solidFill>
                  <a:schemeClr val="dk1"/>
                </a:solidFill>
                <a:latin typeface="Nunito"/>
                <a:ea typeface="Nunito"/>
                <a:cs typeface="Nunito"/>
                <a:sym typeface="Nunito"/>
              </a:rPr>
              <a:t>8 births (t’ɬap-t</a:t>
            </a:r>
            <a:r>
              <a:rPr lang="en">
                <a:solidFill>
                  <a:schemeClr val="dk1"/>
                </a:solidFill>
                <a:latin typeface="Nunito"/>
                <a:ea typeface="Nunito"/>
                <a:cs typeface="Nunito"/>
                <a:sym typeface="Nunito"/>
              </a:rPr>
              <a:t>ǝnas)</a:t>
            </a:r>
            <a:endParaRPr sz="2000">
              <a:solidFill>
                <a:schemeClr val="dk1"/>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mt="20000"/>
          </a:blip>
          <a:stretch>
            <a:fillRect/>
          </a:stretch>
        </p:blipFill>
        <p:spPr>
          <a:xfrm>
            <a:off x="3" y="0"/>
            <a:ext cx="9144000" cy="5143500"/>
          </a:xfrm>
          <a:prstGeom prst="rect">
            <a:avLst/>
          </a:prstGeom>
          <a:noFill/>
          <a:ln>
            <a:noFill/>
          </a:ln>
        </p:spPr>
      </p:pic>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C89F5D"/>
                </a:solidFill>
                <a:latin typeface="Merriweather"/>
                <a:ea typeface="Merriweather"/>
                <a:cs typeface="Merriweather"/>
                <a:sym typeface="Merriweather"/>
              </a:rPr>
              <a:t>Grand Ronde’s Trail of Tears</a:t>
            </a:r>
            <a:endParaRPr>
              <a:solidFill>
                <a:srgbClr val="C89F5D"/>
              </a:solidFill>
              <a:latin typeface="Merriweather"/>
              <a:ea typeface="Merriweather"/>
              <a:cs typeface="Merriweather"/>
              <a:sym typeface="Merriweather"/>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Native people were gathered up near Ft. Lane, at the base of Table Rock (near present day Medford) and forced to march during the wintertime (k</a:t>
            </a:r>
            <a:r>
              <a:rPr baseline="30000" lang="en">
                <a:solidFill>
                  <a:schemeClr val="dk1"/>
                </a:solidFill>
                <a:latin typeface="Nunito"/>
                <a:ea typeface="Nunito"/>
                <a:cs typeface="Nunito"/>
                <a:sym typeface="Nunito"/>
              </a:rPr>
              <a:t>h</a:t>
            </a:r>
            <a:r>
              <a:rPr lang="en">
                <a:solidFill>
                  <a:schemeClr val="dk1"/>
                </a:solidFill>
                <a:latin typeface="Nunito"/>
                <a:ea typeface="Nunito"/>
                <a:cs typeface="Nunito"/>
                <a:sym typeface="Nunito"/>
              </a:rPr>
              <a:t>ul-iliʔi) months beginning February 23 through March 25, 1856, to the Grand Ronde (shawash-iliʔi) Indian Reservation.  </a:t>
            </a:r>
            <a:endParaRPr>
              <a:solidFill>
                <a:schemeClr val="dk1"/>
              </a:solidFill>
              <a:latin typeface="Nunito"/>
              <a:ea typeface="Nunito"/>
              <a:cs typeface="Nunito"/>
              <a:sym typeface="Nunito"/>
            </a:endParaRPr>
          </a:p>
          <a:p>
            <a:pPr indent="0" lvl="0" marL="0" rtl="0" algn="l">
              <a:spcBef>
                <a:spcPts val="1200"/>
              </a:spcBef>
              <a:spcAft>
                <a:spcPts val="0"/>
              </a:spcAft>
              <a:buClr>
                <a:schemeClr val="dk1"/>
              </a:buClr>
              <a:buSzPts val="1100"/>
              <a:buFont typeface="Arial"/>
              <a:buNone/>
            </a:pPr>
            <a:r>
              <a:rPr lang="en">
                <a:solidFill>
                  <a:schemeClr val="dk1"/>
                </a:solidFill>
                <a:latin typeface="Nunito"/>
                <a:ea typeface="Nunito"/>
                <a:cs typeface="Nunito"/>
                <a:sym typeface="Nunito"/>
              </a:rPr>
              <a:t>During this march, 8 people died and 8 babies were born. The military officers supervising the march were able to state that “they had arrived with the number of people they had left with.”</a:t>
            </a:r>
            <a:endParaRPr>
              <a:solidFill>
                <a:schemeClr val="dk1"/>
              </a:solidFill>
              <a:latin typeface="Nunito"/>
              <a:ea typeface="Nunito"/>
              <a:cs typeface="Nunito"/>
              <a:sym typeface="Nunito"/>
            </a:endParaRPr>
          </a:p>
          <a:p>
            <a:pPr indent="0" lvl="0" marL="0" rtl="0" algn="l">
              <a:spcBef>
                <a:spcPts val="1200"/>
              </a:spcBef>
              <a:spcAft>
                <a:spcPts val="0"/>
              </a:spcAft>
              <a:buClr>
                <a:schemeClr val="dk1"/>
              </a:buClr>
              <a:buSzPts val="1100"/>
              <a:buFont typeface="Arial"/>
              <a:buNone/>
            </a:pPr>
            <a:r>
              <a:t/>
            </a:r>
            <a:endParaRPr>
              <a:latin typeface="Nunito"/>
              <a:ea typeface="Nunito"/>
              <a:cs typeface="Nunito"/>
              <a:sym typeface="Nunito"/>
            </a:endParaRPr>
          </a:p>
          <a:p>
            <a:pPr indent="0" lvl="0" marL="0" rtl="0" algn="l">
              <a:spcBef>
                <a:spcPts val="1200"/>
              </a:spcBef>
              <a:spcAft>
                <a:spcPts val="1200"/>
              </a:spcAft>
              <a:buNone/>
            </a:pPr>
            <a:r>
              <a:t/>
            </a:r>
            <a:endParaRPr>
              <a:latin typeface="Nunito"/>
              <a:ea typeface="Nunito"/>
              <a:cs typeface="Nunito"/>
              <a:sym typeface="Nunito"/>
            </a:endParaRPr>
          </a:p>
        </p:txBody>
      </p:sp>
      <p:pic>
        <p:nvPicPr>
          <p:cNvPr id="86" name="Google Shape;86;p17"/>
          <p:cNvPicPr preferRelativeResize="0"/>
          <p:nvPr/>
        </p:nvPicPr>
        <p:blipFill rotWithShape="1">
          <a:blip r:embed="rId4">
            <a:alphaModFix amt="50000"/>
          </a:blip>
          <a:srcRect b="15665" l="1265" r="1391" t="15020"/>
          <a:stretch/>
        </p:blipFill>
        <p:spPr>
          <a:xfrm>
            <a:off x="0" y="4420650"/>
            <a:ext cx="9144003" cy="722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CBEBD"/>
                </a:solidFill>
                <a:latin typeface="Merriweather"/>
                <a:ea typeface="Merriweather"/>
                <a:cs typeface="Merriweather"/>
                <a:sym typeface="Merriweather"/>
              </a:rPr>
              <a:t>Explore Ambrose’s Journal Entries</a:t>
            </a:r>
            <a:endParaRPr>
              <a:solidFill>
                <a:srgbClr val="9CBEBD"/>
              </a:solidFill>
              <a:latin typeface="Merriweather"/>
              <a:ea typeface="Merriweather"/>
              <a:cs typeface="Merriweather"/>
              <a:sym typeface="Merriweather"/>
            </a:endParaRPr>
          </a:p>
        </p:txBody>
      </p:sp>
      <p:sp>
        <p:nvSpPr>
          <p:cNvPr id="92" name="Google Shape;92;p18"/>
          <p:cNvSpPr txBox="1"/>
          <p:nvPr>
            <p:ph idx="1" type="body"/>
          </p:nvPr>
        </p:nvSpPr>
        <p:spPr>
          <a:xfrm>
            <a:off x="311700" y="1152475"/>
            <a:ext cx="6673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Nunito"/>
                <a:ea typeface="Nunito"/>
                <a:cs typeface="Nunito"/>
                <a:sym typeface="Nunito"/>
              </a:rPr>
              <a:t>Visit the website: </a:t>
            </a:r>
            <a:r>
              <a:rPr lang="en" u="sng">
                <a:solidFill>
                  <a:schemeClr val="dk1"/>
                </a:solidFill>
                <a:latin typeface="Nunito"/>
                <a:ea typeface="Nunito"/>
                <a:cs typeface="Nunito"/>
                <a:sym typeface="Nunito"/>
                <a:hlinkClick r:id="rId3">
                  <a:extLst>
                    <a:ext uri="{A12FA001-AC4F-418D-AE19-62706E023703}">
                      <ahyp:hlinkClr val="tx"/>
                    </a:ext>
                  </a:extLst>
                </a:hlinkClick>
              </a:rPr>
              <a:t>https://www.grandronde.org/history-culture/</a:t>
            </a:r>
            <a:endParaRPr>
              <a:solidFill>
                <a:schemeClr val="dk1"/>
              </a:solidFill>
              <a:latin typeface="Nunito"/>
              <a:ea typeface="Nunito"/>
              <a:cs typeface="Nunito"/>
              <a:sym typeface="Nunito"/>
            </a:endParaRPr>
          </a:p>
          <a:p>
            <a:pPr indent="0" lvl="0" marL="0" rtl="0" algn="l">
              <a:spcBef>
                <a:spcPts val="1200"/>
              </a:spcBef>
              <a:spcAft>
                <a:spcPts val="0"/>
              </a:spcAft>
              <a:buNone/>
            </a:pPr>
            <a:r>
              <a:rPr lang="en">
                <a:solidFill>
                  <a:schemeClr val="dk1"/>
                </a:solidFill>
                <a:latin typeface="Nunito"/>
                <a:ea typeface="Nunito"/>
                <a:cs typeface="Nunito"/>
                <a:sym typeface="Nunito"/>
              </a:rPr>
              <a:t>OR </a:t>
            </a:r>
            <a:endParaRPr>
              <a:solidFill>
                <a:schemeClr val="dk1"/>
              </a:solidFill>
              <a:latin typeface="Nunito"/>
              <a:ea typeface="Nunito"/>
              <a:cs typeface="Nunito"/>
              <a:sym typeface="Nunito"/>
            </a:endParaRPr>
          </a:p>
          <a:p>
            <a:pPr indent="0" lvl="0" marL="0" rtl="0" algn="l">
              <a:spcBef>
                <a:spcPts val="1200"/>
              </a:spcBef>
              <a:spcAft>
                <a:spcPts val="0"/>
              </a:spcAft>
              <a:buNone/>
            </a:pPr>
            <a:r>
              <a:rPr lang="en">
                <a:solidFill>
                  <a:schemeClr val="dk1"/>
                </a:solidFill>
                <a:latin typeface="Nunito"/>
                <a:ea typeface="Nunito"/>
                <a:cs typeface="Nunito"/>
                <a:sym typeface="Nunito"/>
              </a:rPr>
              <a:t>Scan the QR Code on this page</a:t>
            </a:r>
            <a:endParaRPr>
              <a:solidFill>
                <a:schemeClr val="dk1"/>
              </a:solidFill>
              <a:latin typeface="Nunito"/>
              <a:ea typeface="Nunito"/>
              <a:cs typeface="Nunito"/>
              <a:sym typeface="Nunito"/>
            </a:endParaRPr>
          </a:p>
          <a:p>
            <a:pPr indent="0" lvl="0" marL="0" rtl="0" algn="l">
              <a:spcBef>
                <a:spcPts val="1200"/>
              </a:spcBef>
              <a:spcAft>
                <a:spcPts val="0"/>
              </a:spcAft>
              <a:buNone/>
            </a:pPr>
            <a:r>
              <a:rPr lang="en">
                <a:solidFill>
                  <a:schemeClr val="dk1"/>
                </a:solidFill>
                <a:latin typeface="Nunito"/>
                <a:ea typeface="Nunito"/>
                <a:cs typeface="Nunito"/>
                <a:sym typeface="Nunito"/>
              </a:rPr>
              <a:t>Scroll down to “Our Land”</a:t>
            </a:r>
            <a:endParaRPr>
              <a:solidFill>
                <a:schemeClr val="dk1"/>
              </a:solidFill>
              <a:latin typeface="Nunito"/>
              <a:ea typeface="Nunito"/>
              <a:cs typeface="Nunito"/>
              <a:sym typeface="Nunito"/>
            </a:endParaRPr>
          </a:p>
          <a:p>
            <a:pPr indent="0" lvl="0" marL="0" rtl="0" algn="l">
              <a:spcBef>
                <a:spcPts val="1200"/>
              </a:spcBef>
              <a:spcAft>
                <a:spcPts val="1200"/>
              </a:spcAft>
              <a:buNone/>
            </a:pPr>
            <a:r>
              <a:rPr lang="en">
                <a:solidFill>
                  <a:schemeClr val="dk1"/>
                </a:solidFill>
                <a:latin typeface="Nunito"/>
                <a:ea typeface="Nunito"/>
                <a:cs typeface="Nunito"/>
                <a:sym typeface="Nunito"/>
              </a:rPr>
              <a:t>Use the slider to read journal entries from dates along the trail</a:t>
            </a:r>
            <a:endParaRPr>
              <a:solidFill>
                <a:schemeClr val="dk1"/>
              </a:solidFill>
              <a:latin typeface="Nunito"/>
              <a:ea typeface="Nunito"/>
              <a:cs typeface="Nunito"/>
              <a:sym typeface="Nunito"/>
            </a:endParaRPr>
          </a:p>
        </p:txBody>
      </p:sp>
      <p:pic>
        <p:nvPicPr>
          <p:cNvPr id="93" name="Google Shape;93;p18"/>
          <p:cNvPicPr preferRelativeResize="0"/>
          <p:nvPr/>
        </p:nvPicPr>
        <p:blipFill>
          <a:blip r:embed="rId4">
            <a:alphaModFix/>
          </a:blip>
          <a:stretch>
            <a:fillRect/>
          </a:stretch>
        </p:blipFill>
        <p:spPr>
          <a:xfrm>
            <a:off x="6984850" y="165075"/>
            <a:ext cx="2016600" cy="2016600"/>
          </a:xfrm>
          <a:prstGeom prst="rect">
            <a:avLst/>
          </a:prstGeom>
          <a:noFill/>
          <a:ln>
            <a:noFill/>
          </a:ln>
        </p:spPr>
      </p:pic>
      <p:pic>
        <p:nvPicPr>
          <p:cNvPr id="94" name="Google Shape;94;p18"/>
          <p:cNvPicPr preferRelativeResize="0"/>
          <p:nvPr/>
        </p:nvPicPr>
        <p:blipFill rotWithShape="1">
          <a:blip r:embed="rId5">
            <a:alphaModFix amt="50000"/>
          </a:blip>
          <a:srcRect b="15665" l="1265" r="1391" t="15020"/>
          <a:stretch/>
        </p:blipFill>
        <p:spPr>
          <a:xfrm>
            <a:off x="0" y="4420650"/>
            <a:ext cx="9144003" cy="722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C:\Users\trinitym\AppData\Local\Microsoft\Windows\Temporary Internet Files\Content.Outlook\T50WTH1A\martha- gertrude.jpg" id="99" name="Google Shape;99;p19"/>
          <p:cNvPicPr preferRelativeResize="0"/>
          <p:nvPr/>
        </p:nvPicPr>
        <p:blipFill rotWithShape="1">
          <a:blip r:embed="rId3">
            <a:alphaModFix/>
          </a:blip>
          <a:srcRect b="0" l="0" r="0" t="0"/>
          <a:stretch/>
        </p:blipFill>
        <p:spPr>
          <a:xfrm>
            <a:off x="0" y="0"/>
            <a:ext cx="3922399" cy="2502576"/>
          </a:xfrm>
          <a:prstGeom prst="rect">
            <a:avLst/>
          </a:prstGeom>
          <a:noFill/>
          <a:ln cap="flat" cmpd="sng" w="38100">
            <a:solidFill>
              <a:srgbClr val="B45F06"/>
            </a:solidFill>
            <a:prstDash val="solid"/>
            <a:round/>
            <a:headEnd len="sm" w="sm" type="none"/>
            <a:tailEnd len="sm" w="sm" type="none"/>
          </a:ln>
        </p:spPr>
      </p:pic>
      <p:pic>
        <p:nvPicPr>
          <p:cNvPr descr="C:\Users\trinitym\AppData\Local\Microsoft\Windows\Temporary Internet Files\Content.Outlook\T50WTH1A\hudson family (2).jpg" id="100" name="Google Shape;100;p19"/>
          <p:cNvPicPr preferRelativeResize="0"/>
          <p:nvPr/>
        </p:nvPicPr>
        <p:blipFill rotWithShape="1">
          <a:blip r:embed="rId4">
            <a:alphaModFix/>
          </a:blip>
          <a:srcRect b="0" l="0" r="0" t="0"/>
          <a:stretch/>
        </p:blipFill>
        <p:spPr>
          <a:xfrm>
            <a:off x="0" y="2502575"/>
            <a:ext cx="3922400" cy="3015325"/>
          </a:xfrm>
          <a:prstGeom prst="rect">
            <a:avLst/>
          </a:prstGeom>
          <a:noFill/>
          <a:ln cap="flat" cmpd="sng" w="38100">
            <a:solidFill>
              <a:srgbClr val="B45F06"/>
            </a:solidFill>
            <a:prstDash val="solid"/>
            <a:round/>
            <a:headEnd len="sm" w="sm" type="none"/>
            <a:tailEnd len="sm" w="sm" type="none"/>
          </a:ln>
        </p:spPr>
      </p:pic>
      <p:pic>
        <p:nvPicPr>
          <p:cNvPr descr="C:\Users\trinitym\AppData\Local\Microsoft\Windows\Temporary Internet Files\Content.Outlook\T50WTH1A\solomon riggs (2).jpg" id="101" name="Google Shape;101;p19"/>
          <p:cNvPicPr preferRelativeResize="0"/>
          <p:nvPr/>
        </p:nvPicPr>
        <p:blipFill rotWithShape="1">
          <a:blip r:embed="rId5">
            <a:alphaModFix/>
          </a:blip>
          <a:srcRect b="6650" l="0" r="4534" t="13801"/>
          <a:stretch/>
        </p:blipFill>
        <p:spPr>
          <a:xfrm>
            <a:off x="3937538" y="1804900"/>
            <a:ext cx="2765712" cy="3338600"/>
          </a:xfrm>
          <a:prstGeom prst="rect">
            <a:avLst/>
          </a:prstGeom>
          <a:noFill/>
          <a:ln cap="flat" cmpd="sng" w="38100">
            <a:solidFill>
              <a:srgbClr val="B45F06"/>
            </a:solidFill>
            <a:prstDash val="solid"/>
            <a:round/>
            <a:headEnd len="sm" w="sm" type="none"/>
            <a:tailEnd len="sm" w="sm" type="none"/>
          </a:ln>
        </p:spPr>
      </p:pic>
      <p:pic>
        <p:nvPicPr>
          <p:cNvPr descr="C:\Users\trinitym\AppData\Local\Microsoft\Windows\Temporary Internet Files\Content.Outlook\T50WTH1A\100100101042-2 (6).JPG" id="102" name="Google Shape;102;p19"/>
          <p:cNvPicPr preferRelativeResize="0"/>
          <p:nvPr/>
        </p:nvPicPr>
        <p:blipFill rotWithShape="1">
          <a:blip r:embed="rId6">
            <a:alphaModFix/>
          </a:blip>
          <a:srcRect b="20062" l="13931" r="11769" t="12136"/>
          <a:stretch/>
        </p:blipFill>
        <p:spPr>
          <a:xfrm>
            <a:off x="6703250" y="1804900"/>
            <a:ext cx="2440739" cy="3338600"/>
          </a:xfrm>
          <a:prstGeom prst="rect">
            <a:avLst/>
          </a:prstGeom>
          <a:noFill/>
          <a:ln cap="flat" cmpd="sng" w="38100">
            <a:solidFill>
              <a:srgbClr val="B45F06"/>
            </a:solidFill>
            <a:prstDash val="solid"/>
            <a:round/>
            <a:headEnd len="sm" w="sm" type="none"/>
            <a:tailEnd len="sm" w="sm" type="none"/>
          </a:ln>
        </p:spPr>
      </p:pic>
      <p:sp>
        <p:nvSpPr>
          <p:cNvPr id="103" name="Google Shape;103;p19"/>
          <p:cNvSpPr txBox="1"/>
          <p:nvPr/>
        </p:nvSpPr>
        <p:spPr>
          <a:xfrm>
            <a:off x="4129100" y="500050"/>
            <a:ext cx="48435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0">
                <a:solidFill>
                  <a:srgbClr val="BF9000"/>
                </a:solidFill>
                <a:latin typeface="Merriweather"/>
                <a:ea typeface="Merriweather"/>
                <a:cs typeface="Merriweather"/>
                <a:sym typeface="Merriweather"/>
              </a:rPr>
              <a:t>Faces of the Trail</a:t>
            </a:r>
            <a:endParaRPr b="1" sz="4000">
              <a:solidFill>
                <a:srgbClr val="BF9000"/>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0"/>
          <p:cNvPicPr preferRelativeResize="0"/>
          <p:nvPr/>
        </p:nvPicPr>
        <p:blipFill>
          <a:blip r:embed="rId3">
            <a:alphaModFix amt="15000"/>
          </a:blip>
          <a:stretch>
            <a:fillRect/>
          </a:stretch>
        </p:blipFill>
        <p:spPr>
          <a:xfrm>
            <a:off x="4789579" y="-722300"/>
            <a:ext cx="5575844" cy="5142954"/>
          </a:xfrm>
          <a:prstGeom prst="rect">
            <a:avLst/>
          </a:prstGeom>
          <a:noFill/>
          <a:ln>
            <a:noFill/>
          </a:ln>
        </p:spPr>
      </p:pic>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A9A57C"/>
                </a:solidFill>
                <a:latin typeface="Merriweather"/>
                <a:ea typeface="Merriweather"/>
                <a:cs typeface="Merriweather"/>
                <a:sym typeface="Merriweather"/>
              </a:rPr>
              <a:t>Think &amp; Discuss</a:t>
            </a:r>
            <a:endParaRPr>
              <a:solidFill>
                <a:srgbClr val="A9A57C"/>
              </a:solidFill>
              <a:latin typeface="Merriweather"/>
              <a:ea typeface="Merriweather"/>
              <a:cs typeface="Merriweather"/>
              <a:sym typeface="Merriweather"/>
            </a:endParaRPr>
          </a:p>
        </p:txBody>
      </p:sp>
      <p:sp>
        <p:nvSpPr>
          <p:cNvPr id="110" name="Google Shape;110;p20"/>
          <p:cNvSpPr txBox="1"/>
          <p:nvPr>
            <p:ph idx="1" type="body"/>
          </p:nvPr>
        </p:nvSpPr>
        <p:spPr>
          <a:xfrm>
            <a:off x="311700" y="1152475"/>
            <a:ext cx="8520600" cy="29937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2F2B20"/>
              </a:buClr>
              <a:buSzPts val="1600"/>
              <a:buFont typeface="Nunito"/>
              <a:buChar char="●"/>
            </a:pPr>
            <a:r>
              <a:rPr lang="en" sz="1600">
                <a:solidFill>
                  <a:srgbClr val="2F2B20"/>
                </a:solidFill>
                <a:latin typeface="Nunito"/>
                <a:ea typeface="Nunito"/>
                <a:cs typeface="Nunito"/>
                <a:sym typeface="Nunito"/>
              </a:rPr>
              <a:t>What would it be like to be taken from your home permanently and forced to go to a reservation?</a:t>
            </a:r>
            <a:endParaRPr sz="1600">
              <a:solidFill>
                <a:srgbClr val="2F2B20"/>
              </a:solidFill>
              <a:latin typeface="Nunito"/>
              <a:ea typeface="Nunito"/>
              <a:cs typeface="Nunito"/>
              <a:sym typeface="Nunito"/>
            </a:endParaRPr>
          </a:p>
          <a:p>
            <a:pPr indent="-330200" lvl="0" marL="457200" rtl="0" algn="l">
              <a:lnSpc>
                <a:spcPct val="150000"/>
              </a:lnSpc>
              <a:spcBef>
                <a:spcPts val="0"/>
              </a:spcBef>
              <a:spcAft>
                <a:spcPts val="0"/>
              </a:spcAft>
              <a:buClr>
                <a:srgbClr val="2F2B20"/>
              </a:buClr>
              <a:buSzPts val="1600"/>
              <a:buFont typeface="Nunito"/>
              <a:buChar char="●"/>
            </a:pPr>
            <a:r>
              <a:rPr lang="en" sz="1600">
                <a:solidFill>
                  <a:srgbClr val="2F2B20"/>
                </a:solidFill>
                <a:latin typeface="Nunito"/>
                <a:ea typeface="Nunito"/>
                <a:cs typeface="Nunito"/>
                <a:sym typeface="Nunito"/>
              </a:rPr>
              <a:t>How would you feel?</a:t>
            </a:r>
            <a:endParaRPr sz="1600">
              <a:solidFill>
                <a:srgbClr val="2F2B20"/>
              </a:solidFill>
              <a:latin typeface="Nunito"/>
              <a:ea typeface="Nunito"/>
              <a:cs typeface="Nunito"/>
              <a:sym typeface="Nunito"/>
            </a:endParaRPr>
          </a:p>
          <a:p>
            <a:pPr indent="-330200" lvl="0" marL="457200" rtl="0" algn="l">
              <a:lnSpc>
                <a:spcPct val="150000"/>
              </a:lnSpc>
              <a:spcBef>
                <a:spcPts val="0"/>
              </a:spcBef>
              <a:spcAft>
                <a:spcPts val="0"/>
              </a:spcAft>
              <a:buClr>
                <a:srgbClr val="2F2B20"/>
              </a:buClr>
              <a:buSzPts val="1600"/>
              <a:buFont typeface="Nunito"/>
              <a:buChar char="●"/>
            </a:pPr>
            <a:r>
              <a:rPr lang="en" sz="1600">
                <a:solidFill>
                  <a:srgbClr val="2F2B20"/>
                </a:solidFill>
                <a:latin typeface="Nunito"/>
                <a:ea typeface="Nunito"/>
                <a:cs typeface="Nunito"/>
                <a:sym typeface="Nunito"/>
              </a:rPr>
              <a:t>What are some </a:t>
            </a:r>
            <a:r>
              <a:rPr lang="en" sz="1600">
                <a:solidFill>
                  <a:srgbClr val="2F2B20"/>
                </a:solidFill>
                <a:latin typeface="Nunito"/>
                <a:ea typeface="Nunito"/>
                <a:cs typeface="Nunito"/>
                <a:sym typeface="Nunito"/>
              </a:rPr>
              <a:t>things</a:t>
            </a:r>
            <a:r>
              <a:rPr lang="en" sz="1600">
                <a:solidFill>
                  <a:srgbClr val="2F2B20"/>
                </a:solidFill>
                <a:latin typeface="Nunito"/>
                <a:ea typeface="Nunito"/>
                <a:cs typeface="Nunito"/>
                <a:sym typeface="Nunito"/>
              </a:rPr>
              <a:t> you would be most worried about?</a:t>
            </a:r>
            <a:endParaRPr sz="1600">
              <a:solidFill>
                <a:srgbClr val="2F2B20"/>
              </a:solidFill>
              <a:latin typeface="Nunito"/>
              <a:ea typeface="Nunito"/>
              <a:cs typeface="Nunito"/>
              <a:sym typeface="Nunito"/>
            </a:endParaRPr>
          </a:p>
          <a:p>
            <a:pPr indent="-330200" lvl="0" marL="457200" rtl="0" algn="l">
              <a:lnSpc>
                <a:spcPct val="150000"/>
              </a:lnSpc>
              <a:spcBef>
                <a:spcPts val="0"/>
              </a:spcBef>
              <a:spcAft>
                <a:spcPts val="0"/>
              </a:spcAft>
              <a:buClr>
                <a:srgbClr val="2F2B20"/>
              </a:buClr>
              <a:buSzPts val="1600"/>
              <a:buFont typeface="Nunito"/>
              <a:buChar char="●"/>
            </a:pPr>
            <a:r>
              <a:rPr lang="en" sz="1600">
                <a:solidFill>
                  <a:srgbClr val="2F2B20"/>
                </a:solidFill>
                <a:latin typeface="Nunito"/>
                <a:ea typeface="Nunito"/>
                <a:cs typeface="Nunito"/>
                <a:sym typeface="Nunito"/>
              </a:rPr>
              <a:t>What do </a:t>
            </a:r>
            <a:r>
              <a:rPr lang="en" sz="1600">
                <a:solidFill>
                  <a:srgbClr val="2F2B20"/>
                </a:solidFill>
                <a:latin typeface="Nunito"/>
                <a:ea typeface="Nunito"/>
                <a:cs typeface="Nunito"/>
                <a:sym typeface="Nunito"/>
              </a:rPr>
              <a:t>you think this quote means?</a:t>
            </a:r>
            <a:endParaRPr sz="1600">
              <a:solidFill>
                <a:srgbClr val="2F2B20"/>
              </a:solidFill>
              <a:latin typeface="Nunito"/>
              <a:ea typeface="Nunito"/>
              <a:cs typeface="Nunito"/>
              <a:sym typeface="Nunito"/>
            </a:endParaRPr>
          </a:p>
          <a:p>
            <a:pPr indent="0" lvl="0" marL="457200" rtl="0" algn="l">
              <a:lnSpc>
                <a:spcPct val="150000"/>
              </a:lnSpc>
              <a:spcBef>
                <a:spcPts val="0"/>
              </a:spcBef>
              <a:spcAft>
                <a:spcPts val="0"/>
              </a:spcAft>
              <a:buNone/>
            </a:pPr>
            <a:r>
              <a:rPr i="1" lang="en" sz="1600">
                <a:solidFill>
                  <a:srgbClr val="2F2B20"/>
                </a:solidFill>
                <a:latin typeface="Nunito"/>
                <a:ea typeface="Nunito"/>
                <a:cs typeface="Nunito"/>
                <a:sym typeface="Nunito"/>
              </a:rPr>
              <a:t>“Left behind were the bones of parents, grandparents, and ancestors, ages-old villages and fisheries, and a way of life well-tuned to the rhythms of a beautiful land.”</a:t>
            </a:r>
            <a:endParaRPr i="1" sz="1600">
              <a:solidFill>
                <a:srgbClr val="2F2B20"/>
              </a:solidFill>
              <a:latin typeface="Nunito"/>
              <a:ea typeface="Nunito"/>
              <a:cs typeface="Nunito"/>
              <a:sym typeface="Nunito"/>
            </a:endParaRPr>
          </a:p>
          <a:p>
            <a:pPr indent="0" lvl="0" marL="342900" rtl="0" algn="l">
              <a:lnSpc>
                <a:spcPct val="150000"/>
              </a:lnSpc>
              <a:spcBef>
                <a:spcPts val="0"/>
              </a:spcBef>
              <a:spcAft>
                <a:spcPts val="0"/>
              </a:spcAft>
              <a:buNone/>
            </a:pPr>
            <a:r>
              <a:t/>
            </a:r>
            <a:endParaRPr sz="2300">
              <a:solidFill>
                <a:srgbClr val="2F2B20"/>
              </a:solidFill>
              <a:latin typeface="Nunito"/>
              <a:ea typeface="Nunito"/>
              <a:cs typeface="Nunito"/>
              <a:sym typeface="Nunito"/>
            </a:endParaRPr>
          </a:p>
        </p:txBody>
      </p:sp>
      <p:pic>
        <p:nvPicPr>
          <p:cNvPr id="111" name="Google Shape;111;p20"/>
          <p:cNvPicPr preferRelativeResize="0"/>
          <p:nvPr/>
        </p:nvPicPr>
        <p:blipFill rotWithShape="1">
          <a:blip r:embed="rId4">
            <a:alphaModFix amt="50000"/>
          </a:blip>
          <a:srcRect b="15665" l="1265" r="1391" t="15020"/>
          <a:stretch/>
        </p:blipFill>
        <p:spPr>
          <a:xfrm>
            <a:off x="0" y="4420650"/>
            <a:ext cx="9144003" cy="722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5019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C89F5D"/>
                </a:solidFill>
                <a:latin typeface="Merriweather"/>
                <a:ea typeface="Merriweather"/>
                <a:cs typeface="Merriweather"/>
                <a:sym typeface="Merriweather"/>
              </a:rPr>
              <a:t>The Grand Ronde Reservation</a:t>
            </a:r>
            <a:endParaRPr>
              <a:solidFill>
                <a:srgbClr val="C89F5D"/>
              </a:solidFill>
              <a:latin typeface="Merriweather"/>
              <a:ea typeface="Merriweather"/>
              <a:cs typeface="Merriweather"/>
              <a:sym typeface="Merriweather"/>
            </a:endParaRPr>
          </a:p>
        </p:txBody>
      </p:sp>
      <p:sp>
        <p:nvSpPr>
          <p:cNvPr id="117" name="Google Shape;117;p21"/>
          <p:cNvSpPr txBox="1"/>
          <p:nvPr>
            <p:ph idx="1" type="body"/>
          </p:nvPr>
        </p:nvSpPr>
        <p:spPr>
          <a:xfrm>
            <a:off x="311700" y="1017725"/>
            <a:ext cx="44574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53745"/>
              <a:buFont typeface="Arial"/>
              <a:buNone/>
            </a:pPr>
            <a:r>
              <a:rPr lang="en" sz="2046">
                <a:solidFill>
                  <a:schemeClr val="dk1"/>
                </a:solidFill>
                <a:latin typeface="Nunito"/>
                <a:ea typeface="Nunito"/>
                <a:cs typeface="Nunito"/>
                <a:sym typeface="Nunito"/>
              </a:rPr>
              <a:t>The Reservation was begun by treaty arrangements in 1854 and 1855 and established by Executive Order on June 30, 1857.</a:t>
            </a:r>
            <a:endParaRPr sz="2046">
              <a:solidFill>
                <a:schemeClr val="dk1"/>
              </a:solidFill>
              <a:latin typeface="Nunito"/>
              <a:ea typeface="Nunito"/>
              <a:cs typeface="Nunito"/>
              <a:sym typeface="Nunito"/>
            </a:endParaRPr>
          </a:p>
          <a:p>
            <a:pPr indent="0" lvl="0" marL="0" rtl="0" algn="l">
              <a:spcBef>
                <a:spcPts val="1200"/>
              </a:spcBef>
              <a:spcAft>
                <a:spcPts val="0"/>
              </a:spcAft>
              <a:buClr>
                <a:schemeClr val="dk1"/>
              </a:buClr>
              <a:buSzPct val="53745"/>
              <a:buFont typeface="Arial"/>
              <a:buNone/>
            </a:pPr>
            <a:r>
              <a:rPr lang="en" sz="2046">
                <a:solidFill>
                  <a:schemeClr val="dk1"/>
                </a:solidFill>
                <a:latin typeface="Nunito"/>
                <a:ea typeface="Nunito"/>
                <a:cs typeface="Nunito"/>
                <a:sym typeface="Nunito"/>
              </a:rPr>
              <a:t>The original Reservation contained more than 60,000 acres (red box on map)</a:t>
            </a:r>
            <a:endParaRPr sz="2046">
              <a:solidFill>
                <a:schemeClr val="dk1"/>
              </a:solidFill>
              <a:latin typeface="Nunito"/>
              <a:ea typeface="Nunito"/>
              <a:cs typeface="Nunito"/>
              <a:sym typeface="Nunito"/>
            </a:endParaRPr>
          </a:p>
          <a:p>
            <a:pPr indent="0" lvl="0" marL="0" rtl="0" algn="l">
              <a:spcBef>
                <a:spcPts val="1200"/>
              </a:spcBef>
              <a:spcAft>
                <a:spcPts val="1200"/>
              </a:spcAft>
              <a:buNone/>
            </a:pPr>
            <a:r>
              <a:rPr lang="en" sz="2046">
                <a:solidFill>
                  <a:schemeClr val="dk1"/>
                </a:solidFill>
                <a:latin typeface="Nunito"/>
                <a:ea typeface="Nunito"/>
                <a:cs typeface="Nunito"/>
                <a:sym typeface="Nunito"/>
              </a:rPr>
              <a:t>The Reservation was located on the eastern side of the coast range on the headwaters of the South Yamhill River, about 60 miles southwest of Portland and about 25 miles from the ocean.</a:t>
            </a:r>
            <a:endParaRPr>
              <a:solidFill>
                <a:schemeClr val="dk1"/>
              </a:solidFill>
            </a:endParaRPr>
          </a:p>
        </p:txBody>
      </p:sp>
      <p:pic>
        <p:nvPicPr>
          <p:cNvPr id="118" name="Google Shape;118;p21"/>
          <p:cNvPicPr preferRelativeResize="0"/>
          <p:nvPr/>
        </p:nvPicPr>
        <p:blipFill rotWithShape="1">
          <a:blip r:embed="rId3">
            <a:alphaModFix/>
          </a:blip>
          <a:srcRect b="42304" l="1883" r="53791" t="20909"/>
          <a:stretch/>
        </p:blipFill>
        <p:spPr>
          <a:xfrm>
            <a:off x="5575700" y="555950"/>
            <a:ext cx="3271377" cy="3628198"/>
          </a:xfrm>
          <a:prstGeom prst="rect">
            <a:avLst/>
          </a:prstGeom>
          <a:noFill/>
          <a:ln cap="flat" cmpd="sng" w="38100">
            <a:solidFill>
              <a:srgbClr val="A9A57C"/>
            </a:solidFill>
            <a:prstDash val="solid"/>
            <a:round/>
            <a:headEnd len="sm" w="sm" type="none"/>
            <a:tailEnd len="sm" w="sm" type="none"/>
          </a:ln>
        </p:spPr>
      </p:pic>
      <p:pic>
        <p:nvPicPr>
          <p:cNvPr id="119" name="Google Shape;119;p21"/>
          <p:cNvPicPr preferRelativeResize="0"/>
          <p:nvPr/>
        </p:nvPicPr>
        <p:blipFill rotWithShape="1">
          <a:blip r:embed="rId4">
            <a:alphaModFix amt="50000"/>
          </a:blip>
          <a:srcRect b="15665" l="1265" r="1391" t="15020"/>
          <a:stretch/>
        </p:blipFill>
        <p:spPr>
          <a:xfrm>
            <a:off x="0" y="4420650"/>
            <a:ext cx="9144003" cy="722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