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Lato"/>
      <p:regular r:id="rId10"/>
      <p:bold r:id="rId11"/>
      <p:italic r:id="rId12"/>
      <p:boldItalic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.fntdata"/><Relationship Id="rId10" Type="http://schemas.openxmlformats.org/officeDocument/2006/relationships/font" Target="fonts/Lato-regular.fntdata"/><Relationship Id="rId13" Type="http://schemas.openxmlformats.org/officeDocument/2006/relationships/font" Target="fonts/Lato-boldItalic.fntdata"/><Relationship Id="rId12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a7cc38c2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a7cc38c2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Recipe - including directions - can be found in the book Fry Bread: A Native American Family Story by Kevin Noble Maillard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a7cc38c2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a7cc38c2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a7cc38c2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a7cc38c2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8.jpg"/><Relationship Id="rId11" Type="http://schemas.openxmlformats.org/officeDocument/2006/relationships/image" Target="../media/image5.jpg"/><Relationship Id="rId10" Type="http://schemas.openxmlformats.org/officeDocument/2006/relationships/image" Target="../media/image9.jpg"/><Relationship Id="rId9" Type="http://schemas.openxmlformats.org/officeDocument/2006/relationships/image" Target="../media/image10.jpg"/><Relationship Id="rId5" Type="http://schemas.openxmlformats.org/officeDocument/2006/relationships/image" Target="../media/image4.jpg"/><Relationship Id="rId6" Type="http://schemas.openxmlformats.org/officeDocument/2006/relationships/image" Target="../media/image1.jpg"/><Relationship Id="rId7" Type="http://schemas.openxmlformats.org/officeDocument/2006/relationships/image" Target="../media/image11.jpg"/><Relationship Id="rId8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1780050"/>
            <a:ext cx="9144000" cy="1583400"/>
          </a:xfrm>
          <a:prstGeom prst="rect">
            <a:avLst/>
          </a:prstGeom>
          <a:solidFill>
            <a:srgbClr val="FFFFFF">
              <a:alpha val="41900"/>
            </a:srgbClr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latin typeface="Oswald"/>
                <a:ea typeface="Oswald"/>
                <a:cs typeface="Oswald"/>
                <a:sym typeface="Oswald"/>
              </a:rPr>
              <a:t>Fry Bread</a:t>
            </a:r>
            <a:endParaRPr b="1" sz="8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 amt="25000"/>
          </a:blip>
          <a:srcRect b="38473" l="19028" r="18910" t="28598"/>
          <a:stretch/>
        </p:blipFill>
        <p:spPr>
          <a:xfrm>
            <a:off x="0" y="0"/>
            <a:ext cx="3081477" cy="16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678475" y="579775"/>
            <a:ext cx="180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2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Recipe</a:t>
            </a:r>
            <a:endParaRPr b="1" sz="342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78475" y="1152475"/>
            <a:ext cx="4260300" cy="27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❖"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pint boiling water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❖"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cup cornmeal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❖"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½ cup cold water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❖"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½ oz. dry or instant yeast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❖"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cup raw sugar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❖"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tsp. </a:t>
            </a: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ea salt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❖"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 ½ cups flour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❖"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32 oz. unrefined coconut oil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6425" y="0"/>
            <a:ext cx="1807575" cy="1204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9808" y="0"/>
            <a:ext cx="1536618" cy="11524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 b="4361" l="0" r="0" t="0"/>
          <a:stretch/>
        </p:blipFill>
        <p:spPr>
          <a:xfrm>
            <a:off x="7336425" y="1152475"/>
            <a:ext cx="1807574" cy="11524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9800" y="1152950"/>
            <a:ext cx="1536620" cy="115264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6425" y="2306075"/>
            <a:ext cx="1807576" cy="143201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9">
            <a:alphaModFix/>
          </a:blip>
          <a:srcRect b="0" l="11142" r="0" t="0"/>
          <a:stretch/>
        </p:blipFill>
        <p:spPr>
          <a:xfrm>
            <a:off x="5799800" y="2304950"/>
            <a:ext cx="1536629" cy="143202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37150" y="3738575"/>
            <a:ext cx="1806127" cy="140492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99800" y="3738575"/>
            <a:ext cx="1536625" cy="14049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0" y="4570800"/>
            <a:ext cx="57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 = cup		tsp = teaspoon		oz = ounce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0" y="0"/>
            <a:ext cx="4571999" cy="3265708"/>
          </a:xfrm>
          <a:prstGeom prst="rect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0" l="0" r="0" t="50000"/>
          <a:stretch/>
        </p:blipFill>
        <p:spPr>
          <a:xfrm>
            <a:off x="4572000" y="1877800"/>
            <a:ext cx="4571999" cy="3265705"/>
          </a:xfrm>
          <a:prstGeom prst="rect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" name="Google Shape;78;p15"/>
          <p:cNvSpPr txBox="1"/>
          <p:nvPr>
            <p:ph idx="4294967295" type="title"/>
          </p:nvPr>
        </p:nvSpPr>
        <p:spPr>
          <a:xfrm>
            <a:off x="106975" y="3381075"/>
            <a:ext cx="4276800" cy="16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2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Cups, Teaspoons, &amp; Tablespoons</a:t>
            </a:r>
            <a:endParaRPr b="1" sz="342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5"/>
          <p:cNvSpPr txBox="1"/>
          <p:nvPr>
            <p:ph idx="4294967295" type="title"/>
          </p:nvPr>
        </p:nvSpPr>
        <p:spPr>
          <a:xfrm>
            <a:off x="4719600" y="85725"/>
            <a:ext cx="4276800" cy="16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2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Measurement Conversions</a:t>
            </a:r>
            <a:endParaRPr b="1" sz="342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Converting the Recipe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8520600" cy="8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 make the recipe easier, we are going to “convert” the recipe to cups, teaspoons, and tablespoons.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871300" y="2056625"/>
            <a:ext cx="2997300" cy="27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pint boiling water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cup cornmeal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½ cup cold water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½ oz. dry or instant yeast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cup raw sugar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tsp. sea salt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 ½ cups flour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32 oz. unrefined coconut oil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576975" y="2056625"/>
            <a:ext cx="2997300" cy="27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pint = ________ cups boiling water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cup cornmeal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½ cup cold water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½ oz. = _______ tsp. dry or instant yeast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cup raw sugar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tsp. sea salt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 ½ cups flour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32 oz. = _____ cups unrefined coconut oil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 amt="25000"/>
          </a:blip>
          <a:srcRect b="38473" l="19028" r="18910" t="28598"/>
          <a:stretch/>
        </p:blipFill>
        <p:spPr>
          <a:xfrm>
            <a:off x="0" y="0"/>
            <a:ext cx="3081477" cy="16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3081475" y="3052225"/>
            <a:ext cx="2174400" cy="50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