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Economica"/>
      <p:regular r:id="rId17"/>
      <p:bold r:id="rId18"/>
      <p:italic r:id="rId19"/>
      <p:boldItalic r:id="rId20"/>
    </p:embeddedFont>
    <p:embeddedFont>
      <p:font typeface="Comfortaa"/>
      <p:regular r:id="rId21"/>
      <p:bold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22" Type="http://schemas.openxmlformats.org/officeDocument/2006/relationships/font" Target="fonts/Comfortaa-bold.fntdata"/><Relationship Id="rId21" Type="http://schemas.openxmlformats.org/officeDocument/2006/relationships/font" Target="fonts/Comfortaa-regular.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Economica-regular.fntdata"/><Relationship Id="rId16" Type="http://schemas.openxmlformats.org/officeDocument/2006/relationships/font" Target="fonts/Raleway-boldItalic.fntdata"/><Relationship Id="rId19" Type="http://schemas.openxmlformats.org/officeDocument/2006/relationships/font" Target="fonts/Economica-italic.fntdata"/><Relationship Id="rId18" Type="http://schemas.openxmlformats.org/officeDocument/2006/relationships/font" Target="fonts/Economic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ds.kiddle.co/Culture#:~:text=Culture%20is%20a%20word%20for,the%20way%20they%20do%20things.&amp;text=A%20culture%20is%20passed%20on,and%20in%20what%20they%20d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wSYrsjTiW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106c1b97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106c1b97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a:t>
            </a:r>
            <a:r>
              <a:rPr lang="en"/>
              <a:t> Words:</a:t>
            </a:r>
            <a:endParaRPr/>
          </a:p>
          <a:p>
            <a:pPr indent="0" lvl="0" marL="0" rtl="0" algn="l">
              <a:spcBef>
                <a:spcPts val="0"/>
              </a:spcBef>
              <a:spcAft>
                <a:spcPts val="0"/>
              </a:spcAft>
              <a:buNone/>
            </a:pPr>
            <a:r>
              <a:rPr lang="en"/>
              <a:t>writing (t’sǝm-pipa)</a:t>
            </a:r>
            <a:endParaRPr/>
          </a:p>
          <a:p>
            <a:pPr indent="0" lvl="0" marL="0" rtl="0" algn="l">
              <a:spcBef>
                <a:spcPts val="0"/>
              </a:spcBef>
              <a:spcAft>
                <a:spcPts val="0"/>
              </a:spcAft>
              <a:buNone/>
            </a:pPr>
            <a:r>
              <a:rPr lang="en"/>
              <a:t>religion (phliye●</a:t>
            </a:r>
            <a:r>
              <a:rPr baseline="30000" lang="en"/>
              <a:t>r</a:t>
            </a:r>
            <a:r>
              <a:rPr lang="en"/>
              <a:t>)</a:t>
            </a:r>
            <a:endParaRPr/>
          </a:p>
          <a:p>
            <a:pPr indent="0" lvl="0" marL="0" rtl="0" algn="l">
              <a:spcBef>
                <a:spcPts val="0"/>
              </a:spcBef>
              <a:spcAft>
                <a:spcPts val="0"/>
              </a:spcAft>
              <a:buNone/>
            </a:pPr>
            <a:r>
              <a:rPr lang="en"/>
              <a:t>music (tintin)</a:t>
            </a:r>
            <a:endParaRPr/>
          </a:p>
          <a:p>
            <a:pPr indent="0" lvl="0" marL="0" rtl="0" algn="l">
              <a:spcBef>
                <a:spcPts val="0"/>
              </a:spcBef>
              <a:spcAft>
                <a:spcPts val="0"/>
              </a:spcAft>
              <a:buNone/>
            </a:pPr>
            <a:r>
              <a:rPr lang="en"/>
              <a:t>clothes (ikt</a:t>
            </a:r>
            <a:r>
              <a:rPr baseline="30000" lang="en"/>
              <a:t>h</a:t>
            </a:r>
            <a:r>
              <a:rPr lang="en"/>
              <a:t>as)</a:t>
            </a:r>
            <a:endParaRPr/>
          </a:p>
          <a:p>
            <a:pPr indent="0" lvl="0" marL="0" rtl="0" algn="l">
              <a:spcBef>
                <a:spcPts val="0"/>
              </a:spcBef>
              <a:spcAft>
                <a:spcPts val="0"/>
              </a:spcAft>
              <a:buNone/>
            </a:pPr>
            <a:r>
              <a:rPr lang="en"/>
              <a:t>food (mǝkhmǝk)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 </a:t>
            </a:r>
            <a:endParaRPr/>
          </a:p>
          <a:p>
            <a:pPr indent="0" lvl="0" marL="0" rtl="0" algn="l">
              <a:spcBef>
                <a:spcPts val="0"/>
              </a:spcBef>
              <a:spcAft>
                <a:spcPts val="0"/>
              </a:spcAft>
              <a:buNone/>
            </a:pPr>
            <a:r>
              <a:rPr lang="en" u="sng">
                <a:solidFill>
                  <a:schemeClr val="hlink"/>
                </a:solidFill>
                <a:hlinkClick r:id="rId2"/>
              </a:rPr>
              <a:t>Culture Facts for Kids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106c1b97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106c1b97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Link: </a:t>
            </a:r>
            <a:r>
              <a:rPr lang="en" u="sng">
                <a:solidFill>
                  <a:schemeClr val="hlink"/>
                </a:solidFill>
                <a:hlinkClick r:id="rId2"/>
              </a:rPr>
              <a:t>https://www.youtube.com/watch?v=RwSYrsjTiW4</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106c1b97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0106c1b97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a:t>
            </a:r>
            <a:r>
              <a:rPr lang="en"/>
              <a:t> Words:</a:t>
            </a:r>
            <a:endParaRPr/>
          </a:p>
          <a:p>
            <a:pPr indent="0" lvl="0" marL="0" rtl="0" algn="l">
              <a:spcBef>
                <a:spcPts val="0"/>
              </a:spcBef>
              <a:spcAft>
                <a:spcPts val="0"/>
              </a:spcAft>
              <a:buNone/>
            </a:pPr>
            <a:r>
              <a:rPr lang="en"/>
              <a:t>place  (iliʔi)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 Immemorial: time extending beyond the reach of memory, record, or tradition, indefinitely ancient, "ancient beyond memory or record". In law, it means that a property or benefit has been enjoyed for so long that its owner does not have to prove how they came to own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106c1b97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106c1b97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106c1b975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106c1b975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106c1b97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106c1b97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www.youtube.com/watch?v=RwSYrsjTiW4"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1" name="Shape 61"/>
        <p:cNvGrpSpPr/>
        <p:nvPr/>
      </p:nvGrpSpPr>
      <p:grpSpPr>
        <a:xfrm>
          <a:off x="0" y="0"/>
          <a:ext cx="0" cy="0"/>
          <a:chOff x="0" y="0"/>
          <a:chExt cx="0" cy="0"/>
        </a:xfrm>
      </p:grpSpPr>
      <p:pic>
        <p:nvPicPr>
          <p:cNvPr id="62" name="Google Shape;62;p13"/>
          <p:cNvPicPr preferRelativeResize="0"/>
          <p:nvPr/>
        </p:nvPicPr>
        <p:blipFill rotWithShape="1">
          <a:blip r:embed="rId3">
            <a:alphaModFix amt="10000"/>
          </a:blip>
          <a:srcRect b="35778" l="18638" r="19686" t="29206"/>
          <a:stretch/>
        </p:blipFill>
        <p:spPr>
          <a:xfrm>
            <a:off x="-114513" y="2133938"/>
            <a:ext cx="9373025" cy="875625"/>
          </a:xfrm>
          <a:prstGeom prst="rect">
            <a:avLst/>
          </a:prstGeom>
          <a:noFill/>
          <a:ln>
            <a:noFill/>
          </a:ln>
        </p:spPr>
      </p:pic>
      <p:sp>
        <p:nvSpPr>
          <p:cNvPr id="63" name="Google Shape;63;p13"/>
          <p:cNvSpPr txBox="1"/>
          <p:nvPr>
            <p:ph type="ctrTitle"/>
          </p:nvPr>
        </p:nvSpPr>
        <p:spPr>
          <a:xfrm>
            <a:off x="480150" y="2147400"/>
            <a:ext cx="8183700" cy="84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840">
                <a:solidFill>
                  <a:schemeClr val="lt1"/>
                </a:solidFill>
                <a:latin typeface="Comfortaa"/>
                <a:ea typeface="Comfortaa"/>
                <a:cs typeface="Comfortaa"/>
                <a:sym typeface="Comfortaa"/>
              </a:rPr>
              <a:t>Connecting Cultures</a:t>
            </a:r>
            <a:endParaRPr sz="4840">
              <a:solidFill>
                <a:schemeClr val="lt1"/>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4"/>
          <p:cNvPicPr preferRelativeResize="0"/>
          <p:nvPr/>
        </p:nvPicPr>
        <p:blipFill rotWithShape="1">
          <a:blip r:embed="rId3">
            <a:alphaModFix amt="10000"/>
          </a:blip>
          <a:srcRect b="35778" l="18638" r="19686" t="29206"/>
          <a:stretch/>
        </p:blipFill>
        <p:spPr>
          <a:xfrm>
            <a:off x="-107900" y="4267875"/>
            <a:ext cx="9373025" cy="875625"/>
          </a:xfrm>
          <a:prstGeom prst="rect">
            <a:avLst/>
          </a:prstGeom>
          <a:noFill/>
          <a:ln>
            <a:noFill/>
          </a:ln>
        </p:spPr>
      </p:pic>
      <p:sp>
        <p:nvSpPr>
          <p:cNvPr id="69" name="Google Shape;69;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culture?</a:t>
            </a:r>
            <a:endParaRPr/>
          </a:p>
        </p:txBody>
      </p:sp>
      <p:sp>
        <p:nvSpPr>
          <p:cNvPr id="70" name="Google Shape;70;p14"/>
          <p:cNvSpPr txBox="1"/>
          <p:nvPr>
            <p:ph idx="1" type="body"/>
          </p:nvPr>
        </p:nvSpPr>
        <p:spPr>
          <a:xfrm>
            <a:off x="311700" y="1225225"/>
            <a:ext cx="42603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'way of life' for groups of people</a:t>
            </a:r>
            <a:endParaRPr/>
          </a:p>
          <a:p>
            <a:pPr indent="-342900" lvl="0" marL="457200" rtl="0" algn="l">
              <a:spcBef>
                <a:spcPts val="0"/>
              </a:spcBef>
              <a:spcAft>
                <a:spcPts val="0"/>
              </a:spcAft>
              <a:buSzPts val="1800"/>
              <a:buChar char="●"/>
            </a:pPr>
            <a:r>
              <a:rPr lang="en"/>
              <a:t>A culture is passed on to the next generation by learning</a:t>
            </a:r>
            <a:endParaRPr/>
          </a:p>
          <a:p>
            <a:pPr indent="-342900" lvl="0" marL="457200" rtl="0" algn="l">
              <a:spcBef>
                <a:spcPts val="0"/>
              </a:spcBef>
              <a:spcAft>
                <a:spcPts val="0"/>
              </a:spcAft>
              <a:buSzPts val="1800"/>
              <a:buChar char="●"/>
            </a:pPr>
            <a:r>
              <a:rPr lang="en"/>
              <a:t>Culture is seen in people's writing (</a:t>
            </a:r>
            <a:r>
              <a:rPr i="1" lang="en"/>
              <a:t>t’sǝm-pipa</a:t>
            </a:r>
            <a:r>
              <a:rPr lang="en"/>
              <a:t>), religion (</a:t>
            </a:r>
            <a:r>
              <a:rPr i="1" lang="en"/>
              <a:t>p</a:t>
            </a:r>
            <a:r>
              <a:rPr baseline="30000" i="1" lang="en"/>
              <a:t>h</a:t>
            </a:r>
            <a:r>
              <a:rPr i="1" lang="en"/>
              <a:t>liye●</a:t>
            </a:r>
            <a:r>
              <a:rPr baseline="30000" i="1" lang="en"/>
              <a:t>r</a:t>
            </a:r>
            <a:r>
              <a:rPr lang="en"/>
              <a:t>), music (</a:t>
            </a:r>
            <a:r>
              <a:rPr i="1" lang="en"/>
              <a:t>tintin</a:t>
            </a:r>
            <a:r>
              <a:rPr lang="en"/>
              <a:t>), clothes (</a:t>
            </a:r>
            <a:r>
              <a:rPr i="1" lang="en"/>
              <a:t>ikt</a:t>
            </a:r>
            <a:r>
              <a:rPr baseline="30000" i="1" lang="en"/>
              <a:t>h</a:t>
            </a:r>
            <a:r>
              <a:rPr i="1" lang="en"/>
              <a:t>as</a:t>
            </a:r>
            <a:r>
              <a:rPr lang="en"/>
              <a:t>), food (mǝk</a:t>
            </a:r>
            <a:r>
              <a:rPr baseline="30000" lang="en"/>
              <a:t>h</a:t>
            </a:r>
            <a:r>
              <a:rPr lang="en"/>
              <a:t>mǝk) and in what they do</a:t>
            </a:r>
            <a:endParaRPr/>
          </a:p>
          <a:p>
            <a:pPr indent="-342900" lvl="0" marL="457200" rtl="0" algn="l">
              <a:spcBef>
                <a:spcPts val="0"/>
              </a:spcBef>
              <a:spcAft>
                <a:spcPts val="0"/>
              </a:spcAft>
              <a:buSzPts val="1800"/>
              <a:buChar char="●"/>
            </a:pPr>
            <a:r>
              <a:rPr lang="en"/>
              <a:t>Culture can be tied to race, religion, location, and age</a:t>
            </a:r>
            <a:endParaRPr/>
          </a:p>
        </p:txBody>
      </p:sp>
      <p:pic>
        <p:nvPicPr>
          <p:cNvPr id="71" name="Google Shape;71;p14"/>
          <p:cNvPicPr preferRelativeResize="0"/>
          <p:nvPr/>
        </p:nvPicPr>
        <p:blipFill rotWithShape="1">
          <a:blip r:embed="rId4">
            <a:alphaModFix/>
          </a:blip>
          <a:srcRect b="0" l="0" r="40472" t="14507"/>
          <a:stretch/>
        </p:blipFill>
        <p:spPr>
          <a:xfrm>
            <a:off x="4841750" y="894750"/>
            <a:ext cx="4151640" cy="3353999"/>
          </a:xfrm>
          <a:prstGeom prst="rect">
            <a:avLst/>
          </a:prstGeom>
          <a:noFill/>
          <a:ln cap="flat" cmpd="sng" w="38100">
            <a:solidFill>
              <a:schemeClr val="accent2"/>
            </a:solidFill>
            <a:prstDash val="solid"/>
            <a:round/>
            <a:headEnd len="sm" w="sm" type="none"/>
            <a:tailEnd len="sm" w="sm" type="none"/>
          </a:ln>
        </p:spPr>
      </p:pic>
      <p:pic>
        <p:nvPicPr>
          <p:cNvPr id="72" name="Google Shape;72;p14"/>
          <p:cNvPicPr preferRelativeResize="0"/>
          <p:nvPr/>
        </p:nvPicPr>
        <p:blipFill rotWithShape="1">
          <a:blip r:embed="rId3">
            <a:alphaModFix amt="10000"/>
          </a:blip>
          <a:srcRect b="35778" l="18638" r="19686" t="29206"/>
          <a:stretch/>
        </p:blipFill>
        <p:spPr>
          <a:xfrm>
            <a:off x="-150100" y="0"/>
            <a:ext cx="9444198" cy="322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6" name="Shape 76"/>
        <p:cNvGrpSpPr/>
        <p:nvPr/>
      </p:nvGrpSpPr>
      <p:grpSpPr>
        <a:xfrm>
          <a:off x="0" y="0"/>
          <a:ext cx="0" cy="0"/>
          <a:chOff x="0" y="0"/>
          <a:chExt cx="0" cy="0"/>
        </a:xfrm>
      </p:grpSpPr>
      <p:pic>
        <p:nvPicPr>
          <p:cNvPr id="77" name="Google Shape;77;p15"/>
          <p:cNvPicPr preferRelativeResize="0"/>
          <p:nvPr/>
        </p:nvPicPr>
        <p:blipFill rotWithShape="1">
          <a:blip r:embed="rId3">
            <a:alphaModFix amt="10000"/>
          </a:blip>
          <a:srcRect b="35778" l="18638" r="19686" t="29206"/>
          <a:stretch/>
        </p:blipFill>
        <p:spPr>
          <a:xfrm>
            <a:off x="-107900" y="4267875"/>
            <a:ext cx="9373025" cy="875625"/>
          </a:xfrm>
          <a:prstGeom prst="rect">
            <a:avLst/>
          </a:prstGeom>
          <a:noFill/>
          <a:ln>
            <a:noFill/>
          </a:ln>
        </p:spPr>
      </p:pic>
      <p:pic>
        <p:nvPicPr>
          <p:cNvPr id="78" name="Google Shape;78;p15"/>
          <p:cNvPicPr preferRelativeResize="0"/>
          <p:nvPr/>
        </p:nvPicPr>
        <p:blipFill rotWithShape="1">
          <a:blip r:embed="rId3">
            <a:alphaModFix amt="10000"/>
          </a:blip>
          <a:srcRect b="35778" l="18638" r="19686" t="29206"/>
          <a:stretch/>
        </p:blipFill>
        <p:spPr>
          <a:xfrm>
            <a:off x="-114513" y="2133938"/>
            <a:ext cx="9373025" cy="875625"/>
          </a:xfrm>
          <a:prstGeom prst="rect">
            <a:avLst/>
          </a:prstGeom>
          <a:noFill/>
          <a:ln>
            <a:noFill/>
          </a:ln>
        </p:spPr>
      </p:pic>
      <p:pic>
        <p:nvPicPr>
          <p:cNvPr descr="In our Cultures of the world video we will learn about what culture means and how cultures can be very different around the world.  We will learn how to appreciate the differences and how they influence our own identities. We will explore the American culture, French, Chinese, and many other cultures around the world.  &#10;&#10;Looking for more Cultures of the World resources?  Download our free comprehensive lesson plan here: https://learnbright.org/lessons/social-studies/cultures-of-the-world/&#10;&#10;Thank you for watching and learning with us! We’re constantly releasing new content and videos so click that “Subscribe” button and you’ll notified. &#10;&#10;Find and Follow Us Online: &#10;Facebook: https://www.facebook.com/LearnBright/ &#10;Instagram: https://instagram.com/LearnBrightEducation&#10;Pinterest: https://pinterest.com/LearnBrightEducation &#10;YouTube: https://www.youtube.com/LearnBright &#10;Website: https://learnbright.org/&#10;&#10;*Teachers and Parents! Did you know? In addition to these great videos, we have also created a library of high quality and engaging lessons for your elementary aged student(s). Visit us, sign up for a free account, and instantly you'll have access to thousands of lesson plans, learning materials, teaching instructions, activities, and assignments that your kids will really enjoy! We hope to see you soon! &#10;&#10;Browse our entire collection of Social Studies lesson plans: https://learnbright.org/lessons/?filter_subject=social-studies&#10;&#10;#Cultures" id="79" name="Google Shape;79;p15" title="Cultures of the World | A fun overview of the world cultures for kids">
            <a:hlinkClick r:id="rId4"/>
          </p:cNvPr>
          <p:cNvPicPr preferRelativeResize="0"/>
          <p:nvPr/>
        </p:nvPicPr>
        <p:blipFill>
          <a:blip r:embed="rId5">
            <a:alphaModFix/>
          </a:blip>
          <a:stretch>
            <a:fillRect/>
          </a:stretch>
        </p:blipFill>
        <p:spPr>
          <a:xfrm>
            <a:off x="1143000" y="0"/>
            <a:ext cx="6858000" cy="5143500"/>
          </a:xfrm>
          <a:prstGeom prst="rect">
            <a:avLst/>
          </a:prstGeom>
          <a:noFill/>
          <a:ln cap="flat" cmpd="sng" w="38100">
            <a:solidFill>
              <a:schemeClr val="accent5"/>
            </a:solidFill>
            <a:prstDash val="solid"/>
            <a:round/>
            <a:headEnd len="sm" w="sm" type="none"/>
            <a:tailEnd len="sm" w="sm" type="none"/>
          </a:ln>
        </p:spPr>
      </p:pic>
      <p:pic>
        <p:nvPicPr>
          <p:cNvPr id="80" name="Google Shape;80;p15"/>
          <p:cNvPicPr preferRelativeResize="0"/>
          <p:nvPr/>
        </p:nvPicPr>
        <p:blipFill rotWithShape="1">
          <a:blip r:embed="rId3">
            <a:alphaModFix amt="10000"/>
          </a:blip>
          <a:srcRect b="35778" l="18638" r="19686" t="29206"/>
          <a:stretch/>
        </p:blipFill>
        <p:spPr>
          <a:xfrm>
            <a:off x="-114513" y="0"/>
            <a:ext cx="9373025" cy="875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Native American Culture</a:t>
            </a:r>
            <a:endParaRPr/>
          </a:p>
        </p:txBody>
      </p:sp>
      <p:sp>
        <p:nvSpPr>
          <p:cNvPr id="86" name="Google Shape;86;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Although Native Americans are often thought of as one group, different Tribes have different cultures </a:t>
            </a:r>
            <a:r>
              <a:rPr lang="en"/>
              <a:t>depending</a:t>
            </a:r>
            <a:r>
              <a:rPr lang="en"/>
              <a:t> on their location (</a:t>
            </a:r>
            <a:r>
              <a:rPr i="1" lang="en"/>
              <a:t>place - iliʔi)</a:t>
            </a:r>
            <a:r>
              <a:rPr lang="en"/>
              <a:t> and the traditions that have been passed down through generations. </a:t>
            </a:r>
            <a:endParaRPr/>
          </a:p>
          <a:p>
            <a:pPr indent="0" lvl="0" marL="0" rtl="0" algn="l">
              <a:spcBef>
                <a:spcPts val="1200"/>
              </a:spcBef>
              <a:spcAft>
                <a:spcPts val="0"/>
              </a:spcAft>
              <a:buNone/>
            </a:pPr>
            <a:r>
              <a:rPr lang="en"/>
              <a:t>These traditions and cultural practices have been passed down since </a:t>
            </a:r>
            <a:r>
              <a:rPr i="1" lang="en"/>
              <a:t>time immemorial </a:t>
            </a:r>
            <a:r>
              <a:rPr lang="en"/>
              <a:t>through oral stories and examples from elders. </a:t>
            </a:r>
            <a:endParaRPr/>
          </a:p>
          <a:p>
            <a:pPr indent="0" lvl="0" marL="0" rtl="0" algn="l">
              <a:spcBef>
                <a:spcPts val="1200"/>
              </a:spcBef>
              <a:spcAft>
                <a:spcPts val="1200"/>
              </a:spcAft>
              <a:buNone/>
            </a:pPr>
            <a:r>
              <a:rPr lang="en"/>
              <a:t>There have been many instances in United States history where Native Americans have been told they can no longer practice their </a:t>
            </a:r>
            <a:r>
              <a:rPr lang="en"/>
              <a:t>cultures</a:t>
            </a:r>
            <a:r>
              <a:rPr lang="en"/>
              <a:t>. </a:t>
            </a:r>
            <a:endParaRPr/>
          </a:p>
        </p:txBody>
      </p:sp>
      <p:pic>
        <p:nvPicPr>
          <p:cNvPr id="87" name="Google Shape;87;p16"/>
          <p:cNvPicPr preferRelativeResize="0"/>
          <p:nvPr/>
        </p:nvPicPr>
        <p:blipFill rotWithShape="1">
          <a:blip r:embed="rId3">
            <a:alphaModFix amt="10000"/>
          </a:blip>
          <a:srcRect b="35778" l="18638" r="19686" t="29206"/>
          <a:stretch/>
        </p:blipFill>
        <p:spPr>
          <a:xfrm>
            <a:off x="-185675" y="4267875"/>
            <a:ext cx="9444198" cy="875625"/>
          </a:xfrm>
          <a:prstGeom prst="rect">
            <a:avLst/>
          </a:prstGeom>
          <a:noFill/>
          <a:ln>
            <a:noFill/>
          </a:ln>
        </p:spPr>
      </p:pic>
      <p:pic>
        <p:nvPicPr>
          <p:cNvPr id="88" name="Google Shape;88;p16"/>
          <p:cNvPicPr preferRelativeResize="0"/>
          <p:nvPr/>
        </p:nvPicPr>
        <p:blipFill rotWithShape="1">
          <a:blip r:embed="rId3">
            <a:alphaModFix amt="10000"/>
          </a:blip>
          <a:srcRect b="35778" l="18638" r="19686" t="29206"/>
          <a:stretch/>
        </p:blipFill>
        <p:spPr>
          <a:xfrm>
            <a:off x="-150100" y="0"/>
            <a:ext cx="9444198" cy="322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Key Pieces of Grand Ronde Culture: </a:t>
            </a:r>
            <a:endParaRPr b="1"/>
          </a:p>
        </p:txBody>
      </p:sp>
      <p:sp>
        <p:nvSpPr>
          <p:cNvPr id="94" name="Google Shape;94;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Confederated Tribes of Grand Ronde</a:t>
            </a:r>
            <a:endParaRPr/>
          </a:p>
        </p:txBody>
      </p:sp>
      <p:sp>
        <p:nvSpPr>
          <p:cNvPr id="95" name="Google Shape;95;p17"/>
          <p:cNvSpPr txBox="1"/>
          <p:nvPr>
            <p:ph idx="1" type="body"/>
          </p:nvPr>
        </p:nvSpPr>
        <p:spPr>
          <a:xfrm>
            <a:off x="311700" y="1725975"/>
            <a:ext cx="3999900" cy="324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Celebrations</a:t>
            </a:r>
            <a:endParaRPr b="1" sz="1600"/>
          </a:p>
          <a:p>
            <a:pPr indent="0" lvl="0" marL="0" rtl="0" algn="l">
              <a:spcBef>
                <a:spcPts val="1200"/>
              </a:spcBef>
              <a:spcAft>
                <a:spcPts val="0"/>
              </a:spcAft>
              <a:buNone/>
            </a:pPr>
            <a:r>
              <a:rPr lang="en" sz="1600"/>
              <a:t>*First Fish Ceremony</a:t>
            </a:r>
            <a:endParaRPr sz="1600"/>
          </a:p>
          <a:p>
            <a:pPr indent="0" lvl="0" marL="0" rtl="0" algn="l">
              <a:spcBef>
                <a:spcPts val="1200"/>
              </a:spcBef>
              <a:spcAft>
                <a:spcPts val="0"/>
              </a:spcAft>
              <a:buNone/>
            </a:pPr>
            <a:r>
              <a:rPr lang="en" sz="1600"/>
              <a:t>*Indigenous Peoples Day</a:t>
            </a:r>
            <a:endParaRPr sz="1600"/>
          </a:p>
          <a:p>
            <a:pPr indent="0" lvl="0" marL="0" rtl="0" algn="l">
              <a:spcBef>
                <a:spcPts val="1200"/>
              </a:spcBef>
              <a:spcAft>
                <a:spcPts val="0"/>
              </a:spcAft>
              <a:buNone/>
            </a:pPr>
            <a:r>
              <a:rPr lang="en" sz="1600"/>
              <a:t>*Restoration</a:t>
            </a:r>
            <a:endParaRPr b="1" sz="1600"/>
          </a:p>
          <a:p>
            <a:pPr indent="0" lvl="0" marL="0" rtl="0" algn="l">
              <a:spcBef>
                <a:spcPts val="1200"/>
              </a:spcBef>
              <a:spcAft>
                <a:spcPts val="0"/>
              </a:spcAft>
              <a:buNone/>
            </a:pPr>
            <a:r>
              <a:rPr b="1" lang="en" sz="1600"/>
              <a:t>Music</a:t>
            </a:r>
            <a:endParaRPr b="1" sz="1600"/>
          </a:p>
          <a:p>
            <a:pPr indent="0" lvl="0" marL="0" rtl="0" algn="l">
              <a:spcBef>
                <a:spcPts val="1200"/>
              </a:spcBef>
              <a:spcAft>
                <a:spcPts val="0"/>
              </a:spcAft>
              <a:buNone/>
            </a:pPr>
            <a:r>
              <a:rPr lang="en" sz="1600"/>
              <a:t>*Drum</a:t>
            </a:r>
            <a:endParaRPr i="1" sz="1600"/>
          </a:p>
          <a:p>
            <a:pPr indent="0" lvl="0" marL="0" rtl="0" algn="l">
              <a:spcBef>
                <a:spcPts val="1200"/>
              </a:spcBef>
              <a:spcAft>
                <a:spcPts val="1200"/>
              </a:spcAft>
              <a:buNone/>
            </a:pPr>
            <a:r>
              <a:rPr lang="en" sz="1600"/>
              <a:t>*Flute </a:t>
            </a:r>
            <a:endParaRPr sz="1600"/>
          </a:p>
        </p:txBody>
      </p:sp>
      <p:sp>
        <p:nvSpPr>
          <p:cNvPr id="96" name="Google Shape;96;p17"/>
          <p:cNvSpPr txBox="1"/>
          <p:nvPr>
            <p:ph idx="4294967295" type="body"/>
          </p:nvPr>
        </p:nvSpPr>
        <p:spPr>
          <a:xfrm>
            <a:off x="4832400" y="1725925"/>
            <a:ext cx="3999900" cy="324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Clothes</a:t>
            </a:r>
            <a:endParaRPr b="1" sz="1600"/>
          </a:p>
          <a:p>
            <a:pPr indent="0" lvl="0" marL="0" rtl="0" algn="l">
              <a:spcBef>
                <a:spcPts val="1200"/>
              </a:spcBef>
              <a:spcAft>
                <a:spcPts val="0"/>
              </a:spcAft>
              <a:buNone/>
            </a:pPr>
            <a:r>
              <a:rPr lang="en" sz="1600"/>
              <a:t>*Beaded Necklaces</a:t>
            </a:r>
            <a:endParaRPr sz="1600"/>
          </a:p>
          <a:p>
            <a:pPr indent="0" lvl="0" marL="0" rtl="0" algn="l">
              <a:spcBef>
                <a:spcPts val="1200"/>
              </a:spcBef>
              <a:spcAft>
                <a:spcPts val="0"/>
              </a:spcAft>
              <a:buNone/>
            </a:pPr>
            <a:r>
              <a:rPr lang="en" sz="1600"/>
              <a:t>*Use of leather, furs</a:t>
            </a:r>
            <a:endParaRPr sz="1600"/>
          </a:p>
          <a:p>
            <a:pPr indent="0" lvl="0" marL="0" rtl="0" algn="l">
              <a:spcBef>
                <a:spcPts val="1200"/>
              </a:spcBef>
              <a:spcAft>
                <a:spcPts val="0"/>
              </a:spcAft>
              <a:buNone/>
            </a:pPr>
            <a:r>
              <a:rPr lang="en" sz="1600"/>
              <a:t>*Native patterns/designs</a:t>
            </a:r>
            <a:endParaRPr sz="1600"/>
          </a:p>
          <a:p>
            <a:pPr indent="0" lvl="0" marL="0" rtl="0" algn="l">
              <a:spcBef>
                <a:spcPts val="1200"/>
              </a:spcBef>
              <a:spcAft>
                <a:spcPts val="0"/>
              </a:spcAft>
              <a:buNone/>
            </a:pPr>
            <a:r>
              <a:rPr b="1" lang="en" sz="1600"/>
              <a:t>Cooking/Food</a:t>
            </a:r>
            <a:endParaRPr b="1" sz="1600"/>
          </a:p>
          <a:p>
            <a:pPr indent="0" lvl="0" marL="0" rtl="0" algn="l">
              <a:spcBef>
                <a:spcPts val="1200"/>
              </a:spcBef>
              <a:spcAft>
                <a:spcPts val="0"/>
              </a:spcAft>
              <a:buNone/>
            </a:pPr>
            <a:r>
              <a:rPr lang="en" sz="1600"/>
              <a:t>*First Foods - Elk, deer, berries, nuts, etc</a:t>
            </a:r>
            <a:endParaRPr sz="1600"/>
          </a:p>
          <a:p>
            <a:pPr indent="0" lvl="0" marL="0" rtl="0" algn="l">
              <a:spcBef>
                <a:spcPts val="1200"/>
              </a:spcBef>
              <a:spcAft>
                <a:spcPts val="1200"/>
              </a:spcAft>
              <a:buNone/>
            </a:pPr>
            <a:r>
              <a:rPr lang="en" sz="1600"/>
              <a:t>*Recipes passed down through family</a:t>
            </a:r>
            <a:endParaRPr sz="1600"/>
          </a:p>
        </p:txBody>
      </p:sp>
      <p:pic>
        <p:nvPicPr>
          <p:cNvPr id="97" name="Google Shape;97;p17"/>
          <p:cNvPicPr preferRelativeResize="0"/>
          <p:nvPr/>
        </p:nvPicPr>
        <p:blipFill>
          <a:blip r:embed="rId3">
            <a:alphaModFix/>
          </a:blip>
          <a:stretch>
            <a:fillRect/>
          </a:stretch>
        </p:blipFill>
        <p:spPr>
          <a:xfrm>
            <a:off x="7942828" y="243075"/>
            <a:ext cx="1026175" cy="1585225"/>
          </a:xfrm>
          <a:prstGeom prst="rect">
            <a:avLst/>
          </a:prstGeom>
          <a:noFill/>
          <a:ln>
            <a:noFill/>
          </a:ln>
        </p:spPr>
      </p:pic>
      <p:pic>
        <p:nvPicPr>
          <p:cNvPr id="98" name="Google Shape;98;p17"/>
          <p:cNvPicPr preferRelativeResize="0"/>
          <p:nvPr/>
        </p:nvPicPr>
        <p:blipFill rotWithShape="1">
          <a:blip r:embed="rId4">
            <a:alphaModFix amt="10000"/>
          </a:blip>
          <a:srcRect b="35778" l="18638" r="19686" t="29206"/>
          <a:stretch/>
        </p:blipFill>
        <p:spPr>
          <a:xfrm>
            <a:off x="-150100" y="0"/>
            <a:ext cx="9444198" cy="322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What are pieces of your culture?</a:t>
            </a:r>
            <a:endParaRPr>
              <a:solidFill>
                <a:schemeClr val="lt1"/>
              </a:solidFill>
            </a:endParaRPr>
          </a:p>
        </p:txBody>
      </p:sp>
      <p:sp>
        <p:nvSpPr>
          <p:cNvPr id="104" name="Google Shape;104;p18"/>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chemeClr val="lt1"/>
                </a:solidFill>
              </a:rPr>
              <a:t>Celebrations/Holidays (lep</a:t>
            </a:r>
            <a:r>
              <a:rPr baseline="30000" lang="en" sz="1800">
                <a:solidFill>
                  <a:schemeClr val="lt1"/>
                </a:solidFill>
              </a:rPr>
              <a:t>h</a:t>
            </a:r>
            <a:r>
              <a:rPr lang="en" sz="1800">
                <a:solidFill>
                  <a:schemeClr val="lt1"/>
                </a:solidFill>
              </a:rPr>
              <a:t>et●</a:t>
            </a:r>
            <a:r>
              <a:rPr baseline="30000" lang="en" sz="1800">
                <a:solidFill>
                  <a:schemeClr val="lt1"/>
                </a:solidFill>
              </a:rPr>
              <a:t>r</a:t>
            </a:r>
            <a:r>
              <a:rPr lang="en" sz="1800">
                <a:solidFill>
                  <a:schemeClr val="lt1"/>
                </a:solidFill>
              </a:rPr>
              <a:t>):</a:t>
            </a:r>
            <a:endParaRPr sz="1800">
              <a:solidFill>
                <a:schemeClr val="lt1"/>
              </a:solidFill>
            </a:endParaRPr>
          </a:p>
          <a:p>
            <a:pPr indent="0" lvl="0" marL="0" rtl="0" algn="l">
              <a:spcBef>
                <a:spcPts val="1200"/>
              </a:spcBef>
              <a:spcAft>
                <a:spcPts val="0"/>
              </a:spcAft>
              <a:buNone/>
            </a:pPr>
            <a:r>
              <a:t/>
            </a:r>
            <a:endParaRPr sz="1800">
              <a:solidFill>
                <a:schemeClr val="lt1"/>
              </a:solidFill>
            </a:endParaRPr>
          </a:p>
          <a:p>
            <a:pPr indent="0" lvl="0" marL="0" rtl="0" algn="l">
              <a:spcBef>
                <a:spcPts val="1200"/>
              </a:spcBef>
              <a:spcAft>
                <a:spcPts val="0"/>
              </a:spcAft>
              <a:buNone/>
            </a:pPr>
            <a:r>
              <a:t/>
            </a:r>
            <a:endParaRPr sz="1800">
              <a:solidFill>
                <a:schemeClr val="lt1"/>
              </a:solidFill>
            </a:endParaRPr>
          </a:p>
          <a:p>
            <a:pPr indent="0" lvl="0" marL="0" rtl="0" algn="l">
              <a:spcBef>
                <a:spcPts val="1200"/>
              </a:spcBef>
              <a:spcAft>
                <a:spcPts val="0"/>
              </a:spcAft>
              <a:buNone/>
            </a:pPr>
            <a:r>
              <a:rPr lang="en" sz="1800">
                <a:solidFill>
                  <a:schemeClr val="lt1"/>
                </a:solidFill>
              </a:rPr>
              <a:t>Music (tintin):</a:t>
            </a:r>
            <a:endParaRPr sz="1800">
              <a:solidFill>
                <a:schemeClr val="lt1"/>
              </a:solidFill>
            </a:endParaRPr>
          </a:p>
          <a:p>
            <a:pPr indent="0" lvl="0" marL="0" rtl="0" algn="l">
              <a:spcBef>
                <a:spcPts val="1200"/>
              </a:spcBef>
              <a:spcAft>
                <a:spcPts val="1200"/>
              </a:spcAft>
              <a:buNone/>
            </a:pPr>
            <a:r>
              <a:t/>
            </a:r>
            <a:endParaRPr sz="1800"/>
          </a:p>
        </p:txBody>
      </p:sp>
      <p:sp>
        <p:nvSpPr>
          <p:cNvPr id="105" name="Google Shape;105;p18"/>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800">
                <a:solidFill>
                  <a:schemeClr val="lt1"/>
                </a:solidFill>
              </a:rPr>
              <a:t>Clothes (ikt</a:t>
            </a:r>
            <a:r>
              <a:rPr baseline="30000" lang="en" sz="1800">
                <a:solidFill>
                  <a:schemeClr val="lt1"/>
                </a:solidFill>
              </a:rPr>
              <a:t>h</a:t>
            </a:r>
            <a:r>
              <a:rPr lang="en" sz="1800">
                <a:solidFill>
                  <a:schemeClr val="lt1"/>
                </a:solidFill>
              </a:rPr>
              <a:t>as):</a:t>
            </a:r>
            <a:endParaRPr sz="1800">
              <a:solidFill>
                <a:schemeClr val="lt1"/>
              </a:solidFill>
            </a:endParaRPr>
          </a:p>
          <a:p>
            <a:pPr indent="0" lvl="0" marL="0" rtl="0" algn="l">
              <a:spcBef>
                <a:spcPts val="1200"/>
              </a:spcBef>
              <a:spcAft>
                <a:spcPts val="0"/>
              </a:spcAft>
              <a:buNone/>
            </a:pPr>
            <a:r>
              <a:t/>
            </a:r>
            <a:endParaRPr sz="1800">
              <a:solidFill>
                <a:schemeClr val="lt1"/>
              </a:solidFill>
            </a:endParaRPr>
          </a:p>
          <a:p>
            <a:pPr indent="0" lvl="0" marL="0" rtl="0" algn="l">
              <a:spcBef>
                <a:spcPts val="1200"/>
              </a:spcBef>
              <a:spcAft>
                <a:spcPts val="0"/>
              </a:spcAft>
              <a:buNone/>
            </a:pPr>
            <a:r>
              <a:t/>
            </a:r>
            <a:endParaRPr sz="1800">
              <a:solidFill>
                <a:schemeClr val="lt1"/>
              </a:solidFill>
            </a:endParaRPr>
          </a:p>
          <a:p>
            <a:pPr indent="0" lvl="0" marL="0" rtl="0" algn="l">
              <a:spcBef>
                <a:spcPts val="1200"/>
              </a:spcBef>
              <a:spcAft>
                <a:spcPts val="1200"/>
              </a:spcAft>
              <a:buClr>
                <a:schemeClr val="dk1"/>
              </a:buClr>
              <a:buSzPts val="1100"/>
              <a:buFont typeface="Arial"/>
              <a:buNone/>
            </a:pPr>
            <a:r>
              <a:rPr lang="en" sz="1800">
                <a:solidFill>
                  <a:schemeClr val="lt1"/>
                </a:solidFill>
              </a:rPr>
              <a:t>Cooking/Food (mǝk</a:t>
            </a:r>
            <a:r>
              <a:rPr baseline="30000" lang="en" sz="1800">
                <a:solidFill>
                  <a:schemeClr val="lt1"/>
                </a:solidFill>
              </a:rPr>
              <a:t>h</a:t>
            </a:r>
            <a:r>
              <a:rPr lang="en" sz="1800">
                <a:solidFill>
                  <a:schemeClr val="lt1"/>
                </a:solidFill>
              </a:rPr>
              <a:t>mǝk):</a:t>
            </a:r>
            <a:endParaRPr>
              <a:solidFill>
                <a:schemeClr val="lt1"/>
              </a:solidFill>
            </a:endParaRPr>
          </a:p>
        </p:txBody>
      </p:sp>
      <p:pic>
        <p:nvPicPr>
          <p:cNvPr id="106" name="Google Shape;106;p18"/>
          <p:cNvPicPr preferRelativeResize="0"/>
          <p:nvPr/>
        </p:nvPicPr>
        <p:blipFill rotWithShape="1">
          <a:blip r:embed="rId3">
            <a:alphaModFix amt="10000"/>
          </a:blip>
          <a:srcRect b="35778" l="18638" r="19686" t="29206"/>
          <a:stretch/>
        </p:blipFill>
        <p:spPr>
          <a:xfrm>
            <a:off x="-150100" y="4400825"/>
            <a:ext cx="9444198" cy="875625"/>
          </a:xfrm>
          <a:prstGeom prst="rect">
            <a:avLst/>
          </a:prstGeom>
          <a:noFill/>
          <a:ln>
            <a:noFill/>
          </a:ln>
        </p:spPr>
      </p:pic>
      <p:pic>
        <p:nvPicPr>
          <p:cNvPr id="107" name="Google Shape;107;p18"/>
          <p:cNvPicPr preferRelativeResize="0"/>
          <p:nvPr/>
        </p:nvPicPr>
        <p:blipFill rotWithShape="1">
          <a:blip r:embed="rId3">
            <a:alphaModFix amt="10000"/>
          </a:blip>
          <a:srcRect b="35778" l="18638" r="19686" t="29206"/>
          <a:stretch/>
        </p:blipFill>
        <p:spPr>
          <a:xfrm>
            <a:off x="-150100" y="0"/>
            <a:ext cx="9444198" cy="322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9"/>
          <p:cNvPicPr preferRelativeResize="0"/>
          <p:nvPr/>
        </p:nvPicPr>
        <p:blipFill rotWithShape="1">
          <a:blip r:embed="rId3">
            <a:alphaModFix amt="10000"/>
          </a:blip>
          <a:srcRect b="35778" l="18638" r="19686" t="29206"/>
          <a:stretch/>
        </p:blipFill>
        <p:spPr>
          <a:xfrm>
            <a:off x="-107900" y="4267875"/>
            <a:ext cx="9373025" cy="875625"/>
          </a:xfrm>
          <a:prstGeom prst="rect">
            <a:avLst/>
          </a:prstGeom>
          <a:noFill/>
          <a:ln>
            <a:noFill/>
          </a:ln>
        </p:spPr>
      </p:pic>
      <p:sp>
        <p:nvSpPr>
          <p:cNvPr id="113" name="Google Shape;113;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Using a Venn Diagram</a:t>
            </a:r>
            <a:endParaRPr/>
          </a:p>
        </p:txBody>
      </p:sp>
      <p:sp>
        <p:nvSpPr>
          <p:cNvPr id="114" name="Google Shape;114;p19"/>
          <p:cNvSpPr/>
          <p:nvPr/>
        </p:nvSpPr>
        <p:spPr>
          <a:xfrm>
            <a:off x="1587250" y="1147220"/>
            <a:ext cx="3774300" cy="38706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3653198" y="1148300"/>
            <a:ext cx="3774300" cy="38706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txBox="1"/>
          <p:nvPr/>
        </p:nvSpPr>
        <p:spPr>
          <a:xfrm>
            <a:off x="1876650" y="2830376"/>
            <a:ext cx="1561800" cy="504300"/>
          </a:xfrm>
          <a:prstGeom prst="rect">
            <a:avLst/>
          </a:prstGeom>
          <a:noFill/>
          <a:ln>
            <a:noFill/>
          </a:ln>
        </p:spPr>
        <p:txBody>
          <a:bodyPr anchorCtr="0" anchor="t" bIns="91425" lIns="91425" spcFirstLastPara="1" rIns="91425" wrap="square" tIns="91425">
            <a:normAutofit fontScale="85000"/>
          </a:bodyPr>
          <a:lstStyle/>
          <a:p>
            <a:pPr indent="0" lvl="0" marL="0" rtl="0" algn="ctr">
              <a:spcBef>
                <a:spcPts val="0"/>
              </a:spcBef>
              <a:spcAft>
                <a:spcPts val="0"/>
              </a:spcAft>
              <a:buNone/>
            </a:pPr>
            <a:r>
              <a:rPr b="1" lang="en" sz="1200">
                <a:latin typeface="Raleway"/>
                <a:ea typeface="Raleway"/>
                <a:cs typeface="Raleway"/>
                <a:sym typeface="Raleway"/>
              </a:rPr>
              <a:t>Details About the Character in the Book</a:t>
            </a:r>
            <a:endParaRPr b="1" sz="1200">
              <a:solidFill>
                <a:srgbClr val="000000"/>
              </a:solidFill>
              <a:latin typeface="Raleway"/>
              <a:ea typeface="Raleway"/>
              <a:cs typeface="Raleway"/>
              <a:sym typeface="Raleway"/>
            </a:endParaRPr>
          </a:p>
        </p:txBody>
      </p:sp>
      <p:sp>
        <p:nvSpPr>
          <p:cNvPr id="117" name="Google Shape;117;p19"/>
          <p:cNvSpPr txBox="1"/>
          <p:nvPr/>
        </p:nvSpPr>
        <p:spPr>
          <a:xfrm>
            <a:off x="3726377" y="2939301"/>
            <a:ext cx="15618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000000"/>
                </a:solidFill>
                <a:latin typeface="Raleway"/>
                <a:ea typeface="Raleway"/>
                <a:cs typeface="Raleway"/>
                <a:sym typeface="Raleway"/>
              </a:rPr>
              <a:t>Similarities</a:t>
            </a:r>
            <a:endParaRPr b="1" sz="1200">
              <a:solidFill>
                <a:srgbClr val="000000"/>
              </a:solidFill>
              <a:latin typeface="Raleway"/>
              <a:ea typeface="Raleway"/>
              <a:cs typeface="Raleway"/>
              <a:sym typeface="Raleway"/>
            </a:endParaRPr>
          </a:p>
        </p:txBody>
      </p:sp>
      <p:sp>
        <p:nvSpPr>
          <p:cNvPr id="118" name="Google Shape;118;p19"/>
          <p:cNvSpPr txBox="1"/>
          <p:nvPr/>
        </p:nvSpPr>
        <p:spPr>
          <a:xfrm>
            <a:off x="5576100" y="2917850"/>
            <a:ext cx="1561800" cy="331500"/>
          </a:xfrm>
          <a:prstGeom prst="rect">
            <a:avLst/>
          </a:prstGeom>
          <a:noFill/>
          <a:ln>
            <a:noFill/>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200">
                <a:latin typeface="Raleway"/>
                <a:ea typeface="Raleway"/>
                <a:cs typeface="Raleway"/>
                <a:sym typeface="Raleway"/>
              </a:rPr>
              <a:t>Details About You</a:t>
            </a:r>
            <a:endParaRPr b="1" sz="1200">
              <a:solidFill>
                <a:srgbClr val="000000"/>
              </a:solidFill>
              <a:latin typeface="Raleway"/>
              <a:ea typeface="Raleway"/>
              <a:cs typeface="Raleway"/>
              <a:sym typeface="Raleway"/>
            </a:endParaRPr>
          </a:p>
        </p:txBody>
      </p:sp>
      <p:pic>
        <p:nvPicPr>
          <p:cNvPr id="119" name="Google Shape;119;p19"/>
          <p:cNvPicPr preferRelativeResize="0"/>
          <p:nvPr/>
        </p:nvPicPr>
        <p:blipFill rotWithShape="1">
          <a:blip r:embed="rId4">
            <a:alphaModFix amt="10000"/>
          </a:blip>
          <a:srcRect b="35778" l="18638" r="19686" t="29206"/>
          <a:stretch/>
        </p:blipFill>
        <p:spPr>
          <a:xfrm>
            <a:off x="-150100" y="0"/>
            <a:ext cx="9444198" cy="322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