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aleway"/>
      <p:regular r:id="rId12"/>
      <p:bold r:id="rId13"/>
      <p:italic r:id="rId14"/>
      <p:boldItalic r:id="rId15"/>
    </p:embeddedFont>
    <p:embeddedFont>
      <p:font typeface="Nunito"/>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font" Target="fonts/Raleway-bold.fntdata"/><Relationship Id="rId12" Type="http://schemas.openxmlformats.org/officeDocument/2006/relationships/font" Target="fonts/Raleway-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0e9a21d8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0e9a21d8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a:t>
            </a:r>
            <a:r>
              <a:rPr lang="en"/>
              <a:t> Words: </a:t>
            </a:r>
            <a:endParaRPr/>
          </a:p>
          <a:p>
            <a:pPr indent="0" lvl="0" marL="0" rtl="0" algn="l">
              <a:spcBef>
                <a:spcPts val="0"/>
              </a:spcBef>
              <a:spcAft>
                <a:spcPts val="0"/>
              </a:spcAft>
              <a:buNone/>
            </a:pPr>
            <a:r>
              <a:rPr lang="en"/>
              <a:t>T</a:t>
            </a:r>
            <a:r>
              <a:rPr lang="en"/>
              <a:t>’sǝm - write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0e9a21d8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0e9a21d8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0e9a21d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0e9a21d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Chinuk Words: </a:t>
            </a:r>
            <a:endParaRPr/>
          </a:p>
          <a:p>
            <a:pPr indent="0" lvl="0" marL="0" rtl="0" algn="l">
              <a:spcBef>
                <a:spcPts val="0"/>
              </a:spcBef>
              <a:spcAft>
                <a:spcPts val="0"/>
              </a:spcAft>
              <a:buClr>
                <a:schemeClr val="dk1"/>
              </a:buClr>
              <a:buSzPts val="1100"/>
              <a:buFont typeface="Arial"/>
              <a:buNone/>
            </a:pPr>
            <a:r>
              <a:rPr lang="en"/>
              <a:t>s</a:t>
            </a:r>
            <a:r>
              <a:rPr lang="en"/>
              <a:t>hawash-iliʔi - Grand Ronde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students if they believe any Native Americans on this trail kept a journal/diary (They did not).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Explain that Native Americans typically only kept records orally, by telling stories.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students: What problems could this cause for historians when they are piecing together times in history? (i.e. one-sided perspective of events since records are not easily accessible due to being oral).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0e9a21d8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0e9a21d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should use two colors for this slide: </a:t>
            </a:r>
            <a:endParaRPr/>
          </a:p>
          <a:p>
            <a:pPr indent="-298450" lvl="0" marL="457200" rtl="0" algn="l">
              <a:spcBef>
                <a:spcPts val="0"/>
              </a:spcBef>
              <a:spcAft>
                <a:spcPts val="0"/>
              </a:spcAft>
              <a:buSzPts val="1100"/>
              <a:buChar char="●"/>
            </a:pPr>
            <a:r>
              <a:rPr lang="en"/>
              <a:t>One color to highlight the components that were included</a:t>
            </a:r>
            <a:endParaRPr/>
          </a:p>
          <a:p>
            <a:pPr indent="-298450" lvl="0" marL="457200" rtl="0" algn="l">
              <a:spcBef>
                <a:spcPts val="0"/>
              </a:spcBef>
              <a:spcAft>
                <a:spcPts val="0"/>
              </a:spcAft>
              <a:buSzPts val="1100"/>
              <a:buChar char="●"/>
            </a:pPr>
            <a:r>
              <a:rPr lang="en"/>
              <a:t>One color to write/add components that need to be added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0e9a21d8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0e9a21d8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Chinuk Words: </a:t>
            </a:r>
            <a:endParaRPr/>
          </a:p>
          <a:p>
            <a:pPr indent="0" lvl="0" marL="0" rtl="0" algn="l">
              <a:spcBef>
                <a:spcPts val="0"/>
              </a:spcBef>
              <a:spcAft>
                <a:spcPts val="0"/>
              </a:spcAft>
              <a:buClr>
                <a:schemeClr val="dk1"/>
              </a:buClr>
              <a:buSzPts val="1100"/>
              <a:buFont typeface="Arial"/>
              <a:buNone/>
            </a:pPr>
            <a:r>
              <a:rPr lang="en"/>
              <a:t>munk-t’sǝm - write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Teacher Note: Teacher may want to provide specific character examples from the selected title students will be working from</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www.youtube.com/watch?v=FCg5KlkYKKY"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3"/>
          <p:cNvPicPr preferRelativeResize="0"/>
          <p:nvPr/>
        </p:nvPicPr>
        <p:blipFill rotWithShape="1">
          <a:blip r:embed="rId3">
            <a:alphaModFix/>
          </a:blip>
          <a:srcRect b="13139" l="0" r="0" t="7658"/>
          <a:stretch/>
        </p:blipFill>
        <p:spPr>
          <a:xfrm>
            <a:off x="0" y="0"/>
            <a:ext cx="9144001" cy="5143501"/>
          </a:xfrm>
          <a:prstGeom prst="rect">
            <a:avLst/>
          </a:prstGeom>
          <a:noFill/>
          <a:ln>
            <a:noFill/>
          </a:ln>
        </p:spPr>
      </p:pic>
      <p:sp>
        <p:nvSpPr>
          <p:cNvPr id="73" name="Google Shape;73;p13"/>
          <p:cNvSpPr/>
          <p:nvPr/>
        </p:nvSpPr>
        <p:spPr>
          <a:xfrm>
            <a:off x="871350" y="2079900"/>
            <a:ext cx="7401300" cy="9837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txBox="1"/>
          <p:nvPr>
            <p:ph idx="4294967295" type="ctrTitle"/>
          </p:nvPr>
        </p:nvSpPr>
        <p:spPr>
          <a:xfrm>
            <a:off x="1003650" y="2131350"/>
            <a:ext cx="7136700" cy="880800"/>
          </a:xfrm>
          <a:prstGeom prst="rect">
            <a:avLst/>
          </a:prstGeom>
          <a:solidFill>
            <a:schemeClr val="accent1"/>
          </a:soli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900">
                <a:solidFill>
                  <a:schemeClr val="lt1"/>
                </a:solidFill>
              </a:rPr>
              <a:t>Write</a:t>
            </a:r>
            <a:r>
              <a:rPr lang="en" sz="3900">
                <a:solidFill>
                  <a:schemeClr val="lt1"/>
                </a:solidFill>
              </a:rPr>
              <a:t> a Journal Entry</a:t>
            </a:r>
            <a:endParaRPr sz="39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8" name="Shape 78"/>
        <p:cNvGrpSpPr/>
        <p:nvPr/>
      </p:nvGrpSpPr>
      <p:grpSpPr>
        <a:xfrm>
          <a:off x="0" y="0"/>
          <a:ext cx="0" cy="0"/>
          <a:chOff x="0" y="0"/>
          <a:chExt cx="0" cy="0"/>
        </a:xfrm>
      </p:grpSpPr>
      <p:sp>
        <p:nvSpPr>
          <p:cNvPr id="79" name="Google Shape;79;p14"/>
          <p:cNvSpPr txBox="1"/>
          <p:nvPr>
            <p:ph idx="1" type="body"/>
          </p:nvPr>
        </p:nvSpPr>
        <p:spPr>
          <a:xfrm>
            <a:off x="252275" y="528000"/>
            <a:ext cx="3706200" cy="40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700">
              <a:solidFill>
                <a:schemeClr val="lt1"/>
              </a:solidFill>
              <a:latin typeface="Nunito"/>
              <a:ea typeface="Nunito"/>
              <a:cs typeface="Nunito"/>
              <a:sym typeface="Nunito"/>
            </a:endParaRPr>
          </a:p>
          <a:p>
            <a:pPr indent="0" lvl="0" marL="0" rtl="0" algn="ctr">
              <a:spcBef>
                <a:spcPts val="1200"/>
              </a:spcBef>
              <a:spcAft>
                <a:spcPts val="0"/>
              </a:spcAft>
              <a:buNone/>
            </a:pPr>
            <a:r>
              <a:t/>
            </a:r>
            <a:endParaRPr b="1" sz="1700">
              <a:solidFill>
                <a:schemeClr val="lt1"/>
              </a:solidFill>
            </a:endParaRPr>
          </a:p>
          <a:p>
            <a:pPr indent="0" lvl="0" marL="0" rtl="0" algn="ctr">
              <a:spcBef>
                <a:spcPts val="1200"/>
              </a:spcBef>
              <a:spcAft>
                <a:spcPts val="0"/>
              </a:spcAft>
              <a:buNone/>
            </a:pPr>
            <a:r>
              <a:rPr b="1" lang="en" sz="1700">
                <a:solidFill>
                  <a:schemeClr val="lt1"/>
                </a:solidFill>
              </a:rPr>
              <a:t>Have you ever written in a journal or diary before?</a:t>
            </a:r>
            <a:endParaRPr b="1" sz="1700">
              <a:solidFill>
                <a:schemeClr val="lt1"/>
              </a:solidFill>
            </a:endParaRPr>
          </a:p>
          <a:p>
            <a:pPr indent="0" lvl="0" marL="0" rtl="0" algn="l">
              <a:spcBef>
                <a:spcPts val="1200"/>
              </a:spcBef>
              <a:spcAft>
                <a:spcPts val="0"/>
              </a:spcAft>
              <a:buNone/>
            </a:pPr>
            <a:r>
              <a:t/>
            </a:r>
            <a:endParaRPr b="1" sz="1700">
              <a:solidFill>
                <a:schemeClr val="lt1"/>
              </a:solidFill>
            </a:endParaRPr>
          </a:p>
          <a:p>
            <a:pPr indent="0" lvl="0" marL="0" rtl="0" algn="l">
              <a:spcBef>
                <a:spcPts val="1200"/>
              </a:spcBef>
              <a:spcAft>
                <a:spcPts val="0"/>
              </a:spcAft>
              <a:buNone/>
            </a:pPr>
            <a:r>
              <a:t/>
            </a:r>
            <a:endParaRPr b="1" sz="1700">
              <a:solidFill>
                <a:schemeClr val="lt1"/>
              </a:solidFill>
            </a:endParaRPr>
          </a:p>
          <a:p>
            <a:pPr indent="0" lvl="0" marL="0" rtl="0" algn="ctr">
              <a:spcBef>
                <a:spcPts val="1200"/>
              </a:spcBef>
              <a:spcAft>
                <a:spcPts val="0"/>
              </a:spcAft>
              <a:buNone/>
            </a:pPr>
            <a:r>
              <a:rPr b="1" lang="en" sz="1700">
                <a:solidFill>
                  <a:schemeClr val="lt1"/>
                </a:solidFill>
              </a:rPr>
              <a:t>What types of things do you usually write (t’sǝm) about in a journal or diary?</a:t>
            </a:r>
            <a:endParaRPr b="1" sz="1700">
              <a:solidFill>
                <a:schemeClr val="lt1"/>
              </a:solidFill>
            </a:endParaRPr>
          </a:p>
          <a:p>
            <a:pPr indent="0" lvl="0" marL="0" rtl="0" algn="l">
              <a:spcBef>
                <a:spcPts val="1200"/>
              </a:spcBef>
              <a:spcAft>
                <a:spcPts val="1200"/>
              </a:spcAft>
              <a:buNone/>
            </a:pPr>
            <a:r>
              <a:t/>
            </a:r>
            <a:endParaRPr b="1" sz="1700">
              <a:solidFill>
                <a:schemeClr val="lt1"/>
              </a:solidFill>
            </a:endParaRPr>
          </a:p>
        </p:txBody>
      </p:sp>
      <p:pic>
        <p:nvPicPr>
          <p:cNvPr id="80" name="Google Shape;80;p14"/>
          <p:cNvPicPr preferRelativeResize="0"/>
          <p:nvPr/>
        </p:nvPicPr>
        <p:blipFill>
          <a:blip r:embed="rId3">
            <a:alphaModFix/>
          </a:blip>
          <a:stretch>
            <a:fillRect/>
          </a:stretch>
        </p:blipFill>
        <p:spPr>
          <a:xfrm>
            <a:off x="-54250" y="2394950"/>
            <a:ext cx="4253752" cy="353625"/>
          </a:xfrm>
          <a:prstGeom prst="rect">
            <a:avLst/>
          </a:prstGeom>
          <a:noFill/>
          <a:ln>
            <a:noFill/>
          </a:ln>
        </p:spPr>
      </p:pic>
      <p:pic>
        <p:nvPicPr>
          <p:cNvPr id="81" name="Google Shape;81;p14"/>
          <p:cNvPicPr preferRelativeResize="0"/>
          <p:nvPr/>
        </p:nvPicPr>
        <p:blipFill rotWithShape="1">
          <a:blip r:embed="rId4">
            <a:alphaModFix/>
          </a:blip>
          <a:srcRect b="18499" l="0" r="0" t="18492"/>
          <a:stretch/>
        </p:blipFill>
        <p:spPr>
          <a:xfrm rot="3">
            <a:off x="4130800" y="2"/>
            <a:ext cx="5013200" cy="51434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65500" y="445125"/>
            <a:ext cx="4045200" cy="1318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Historical Background</a:t>
            </a:r>
            <a:endParaRPr/>
          </a:p>
        </p:txBody>
      </p:sp>
      <p:sp>
        <p:nvSpPr>
          <p:cNvPr id="87" name="Google Shape;87;p15"/>
          <p:cNvSpPr txBox="1"/>
          <p:nvPr/>
        </p:nvSpPr>
        <p:spPr>
          <a:xfrm>
            <a:off x="4939500" y="324000"/>
            <a:ext cx="3867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Raleway"/>
                <a:ea typeface="Raleway"/>
                <a:cs typeface="Raleway"/>
                <a:sym typeface="Raleway"/>
              </a:rPr>
              <a:t>Famous Journal Writer: </a:t>
            </a:r>
            <a:endParaRPr b="1" sz="1800">
              <a:solidFill>
                <a:schemeClr val="lt1"/>
              </a:solidFill>
              <a:latin typeface="Raleway"/>
              <a:ea typeface="Raleway"/>
              <a:cs typeface="Raleway"/>
              <a:sym typeface="Raleway"/>
            </a:endParaRPr>
          </a:p>
          <a:p>
            <a:pPr indent="0" lvl="0" marL="0" rtl="0" algn="ctr">
              <a:spcBef>
                <a:spcPts val="0"/>
              </a:spcBef>
              <a:spcAft>
                <a:spcPts val="0"/>
              </a:spcAft>
              <a:buNone/>
            </a:pPr>
            <a:r>
              <a:rPr b="1" lang="en" sz="1800">
                <a:solidFill>
                  <a:schemeClr val="lt1"/>
                </a:solidFill>
                <a:latin typeface="Raleway"/>
                <a:ea typeface="Raleway"/>
                <a:cs typeface="Raleway"/>
                <a:sym typeface="Raleway"/>
              </a:rPr>
              <a:t>Anne Frank</a:t>
            </a:r>
            <a:endParaRPr b="1" sz="1800">
              <a:solidFill>
                <a:schemeClr val="lt1"/>
              </a:solidFill>
              <a:latin typeface="Raleway"/>
              <a:ea typeface="Raleway"/>
              <a:cs typeface="Raleway"/>
              <a:sym typeface="Raleway"/>
            </a:endParaRPr>
          </a:p>
        </p:txBody>
      </p:sp>
      <p:pic>
        <p:nvPicPr>
          <p:cNvPr descr="When Anne had to go into hiding, the diary quickly turned out to be a great support to her. This video tells the story behind the diary, what writing meant to Anne, and how the diary became world famous.&#10;Subtitles: EN, NL, DE, ES&#10;&#10;Everything about Anne Frank: her life, her diary, and the Secret Annex.&#10;SUBSCRIBE: http://tiny.cc/owb9bz&#10;&#10;Official website: https://www.annefrank.org&#10;Instagram: https://www.instagram.com/annefrankhouse_official/&#10;Facebook: https://www.facebook.com/annefrankhouse/&#10;Twitter: https://twitter.com/annefrankhouse/&#10;&#10;About the Anne Frank House&#10;The Anne Frank House was established on 3 May 1957 in cooperation with Otto Frank, Anne Frank’s father. We are an independent non-profit organisation that runs a museum in the house where Anne Frank went into hiding and we try to increase awareness of Anne’s life story all over the world, encouraging people to reflect on the dangers of antisemitism, racism, and discrimination, and the importance of freedom, equal rights, and democracy." id="88" name="Google Shape;88;p15" title="The diary | Anne Frank House | Explained">
            <a:hlinkClick r:id="rId3"/>
          </p:cNvPr>
          <p:cNvPicPr preferRelativeResize="0"/>
          <p:nvPr/>
        </p:nvPicPr>
        <p:blipFill>
          <a:blip r:embed="rId4">
            <a:alphaModFix/>
          </a:blip>
          <a:stretch>
            <a:fillRect/>
          </a:stretch>
        </p:blipFill>
        <p:spPr>
          <a:xfrm>
            <a:off x="4893302" y="1086750"/>
            <a:ext cx="3959990" cy="2970000"/>
          </a:xfrm>
          <a:prstGeom prst="rect">
            <a:avLst/>
          </a:prstGeom>
          <a:noFill/>
          <a:ln>
            <a:noFill/>
          </a:ln>
        </p:spPr>
      </p:pic>
      <p:sp>
        <p:nvSpPr>
          <p:cNvPr id="89" name="Google Shape;89;p15"/>
          <p:cNvSpPr txBox="1"/>
          <p:nvPr>
            <p:ph idx="1" type="subTitle"/>
          </p:nvPr>
        </p:nvSpPr>
        <p:spPr>
          <a:xfrm>
            <a:off x="265500" y="1944275"/>
            <a:ext cx="4045200" cy="2970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2"/>
              </a:buClr>
              <a:buSzPts val="1100"/>
              <a:buFont typeface="Arial"/>
              <a:buNone/>
            </a:pPr>
            <a:r>
              <a:rPr lang="en" sz="1800"/>
              <a:t>Journal entries have been used for hundreds of years to keep records for history. Writers often include important details:</a:t>
            </a:r>
            <a:endParaRPr sz="1800"/>
          </a:p>
          <a:p>
            <a:pPr indent="-342900" lvl="0" marL="457200" rtl="0" algn="l">
              <a:spcBef>
                <a:spcPts val="0"/>
              </a:spcBef>
              <a:spcAft>
                <a:spcPts val="0"/>
              </a:spcAft>
              <a:buSzPts val="1800"/>
              <a:buChar char="❖"/>
            </a:pPr>
            <a:r>
              <a:rPr lang="en" sz="1800"/>
              <a:t>Setting</a:t>
            </a:r>
            <a:endParaRPr sz="1800"/>
          </a:p>
          <a:p>
            <a:pPr indent="-342900" lvl="0" marL="457200" rtl="0" algn="l">
              <a:spcBef>
                <a:spcPts val="0"/>
              </a:spcBef>
              <a:spcAft>
                <a:spcPts val="0"/>
              </a:spcAft>
              <a:buSzPts val="1800"/>
              <a:buChar char="❖"/>
            </a:pPr>
            <a:r>
              <a:rPr lang="en" sz="1800"/>
              <a:t>Events</a:t>
            </a:r>
            <a:endParaRPr sz="1800"/>
          </a:p>
          <a:p>
            <a:pPr indent="-342900" lvl="0" marL="457200" rtl="0" algn="l">
              <a:spcBef>
                <a:spcPts val="0"/>
              </a:spcBef>
              <a:spcAft>
                <a:spcPts val="0"/>
              </a:spcAft>
              <a:buSzPts val="1800"/>
              <a:buChar char="❖"/>
            </a:pPr>
            <a:r>
              <a:rPr lang="en" sz="1800"/>
              <a:t>Emotions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It is because of these journal entries that we know so much about the people of the past.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3" name="Shape 93"/>
        <p:cNvGrpSpPr/>
        <p:nvPr/>
      </p:nvGrpSpPr>
      <p:grpSpPr>
        <a:xfrm>
          <a:off x="0" y="0"/>
          <a:ext cx="0" cy="0"/>
          <a:chOff x="0" y="0"/>
          <a:chExt cx="0" cy="0"/>
        </a:xfrm>
      </p:grpSpPr>
      <p:sp>
        <p:nvSpPr>
          <p:cNvPr id="94" name="Google Shape;94;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Historical Background </a:t>
            </a:r>
            <a:endParaRPr>
              <a:solidFill>
                <a:schemeClr val="lt1"/>
              </a:solidFill>
            </a:endParaRPr>
          </a:p>
        </p:txBody>
      </p:sp>
      <p:sp>
        <p:nvSpPr>
          <p:cNvPr id="95" name="Google Shape;95;p16"/>
          <p:cNvSpPr txBox="1"/>
          <p:nvPr>
            <p:ph idx="1" type="body"/>
          </p:nvPr>
        </p:nvSpPr>
        <p:spPr>
          <a:xfrm>
            <a:off x="2410100" y="1211350"/>
            <a:ext cx="6321600" cy="3386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lt1"/>
                </a:solidFill>
              </a:rPr>
              <a:t>On </a:t>
            </a:r>
            <a:r>
              <a:rPr lang="en">
                <a:solidFill>
                  <a:schemeClr val="lt1"/>
                </a:solidFill>
              </a:rPr>
              <a:t>February 23, 1856, Indian Agent George Ambrose began moving 325 "Indian Refugees" from the Table Rock Reservation in Southern Oregon to the Grand Ronde (shawash-iliʔi) Reservation in the Willamette Valley. Known as the Rogue River Trail of Tears, this journey required the Natives to leave their homelands and travel, on foot, north. The Rogue River, or Grand Ronde, Trail of Tears would take 33 days and cover 263 miles.</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1200"/>
              </a:spcAft>
              <a:buNone/>
            </a:pPr>
            <a:r>
              <a:rPr lang="en">
                <a:solidFill>
                  <a:schemeClr val="lt1"/>
                </a:solidFill>
              </a:rPr>
              <a:t>Agent Ambrose kept a journal during the removal. We will review one of his entries as a glimpse into that time in history.</a:t>
            </a:r>
            <a:endParaRPr>
              <a:solidFill>
                <a:schemeClr val="lt1"/>
              </a:solidFill>
            </a:endParaRPr>
          </a:p>
        </p:txBody>
      </p:sp>
      <p:pic>
        <p:nvPicPr>
          <p:cNvPr id="96" name="Google Shape;96;p16"/>
          <p:cNvPicPr preferRelativeResize="0"/>
          <p:nvPr/>
        </p:nvPicPr>
        <p:blipFill>
          <a:blip r:embed="rId3">
            <a:alphaModFix/>
          </a:blip>
          <a:stretch>
            <a:fillRect/>
          </a:stretch>
        </p:blipFill>
        <p:spPr>
          <a:xfrm>
            <a:off x="152400" y="668600"/>
            <a:ext cx="2080300" cy="3806300"/>
          </a:xfrm>
          <a:prstGeom prst="rect">
            <a:avLst/>
          </a:prstGeom>
          <a:noFill/>
          <a:ln cap="flat" cmpd="sng" w="38100">
            <a:solidFill>
              <a:schemeClr val="lt1"/>
            </a:solidFill>
            <a:prstDash val="dashDot"/>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9500" y="496250"/>
            <a:ext cx="4252500" cy="595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Review a Journal Entry</a:t>
            </a:r>
            <a:endParaRPr/>
          </a:p>
        </p:txBody>
      </p:sp>
      <p:sp>
        <p:nvSpPr>
          <p:cNvPr id="102" name="Google Shape;102;p17"/>
          <p:cNvSpPr txBox="1"/>
          <p:nvPr>
            <p:ph idx="1" type="body"/>
          </p:nvPr>
        </p:nvSpPr>
        <p:spPr>
          <a:xfrm>
            <a:off x="319500" y="1091750"/>
            <a:ext cx="5104200" cy="356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"February 23rd Saturday” </a:t>
            </a:r>
            <a:endParaRPr/>
          </a:p>
          <a:p>
            <a:pPr indent="0" lvl="0" marL="0" rtl="0" algn="l">
              <a:spcBef>
                <a:spcPts val="1200"/>
              </a:spcBef>
              <a:spcAft>
                <a:spcPts val="1200"/>
              </a:spcAft>
              <a:buNone/>
            </a:pPr>
            <a:r>
              <a:rPr lang="en"/>
              <a:t>The weather still continues to be pleasant. It was found necessary to have more teams than at first contemplated. I accordingly proceeded to Jacksonville for that purpose, and also to provide some articles, such as clothing and blankets to add to the comfort of the Indians, although the weather is sett [sic] down as pleasant. It certainly would be regarded as such, especially at this season of the year, however the nights are quite frosty and the morning’s cool, sufficiently so, to render it necessary that they should be provided with Tents, Blankets, shoes &amp; such necessaries as would tend to promote their comfort while on the journey which being procured the day was spent in distributing the articles among them. Also two additional teams were secured to convey the sick, aged, and infirm. Our teams now number eight with I fear will not be sufficient. Thirty four Indians are disabled from traveling by reason of Sickness aside from the aged and infirm, who will as a matter of course, have to be hauled."</a:t>
            </a:r>
            <a:endParaRPr/>
          </a:p>
        </p:txBody>
      </p:sp>
      <p:sp>
        <p:nvSpPr>
          <p:cNvPr id="103" name="Google Shape;103;p17"/>
          <p:cNvSpPr txBox="1"/>
          <p:nvPr>
            <p:ph idx="4294967295" type="body"/>
          </p:nvPr>
        </p:nvSpPr>
        <p:spPr>
          <a:xfrm>
            <a:off x="5564225" y="50"/>
            <a:ext cx="3579900" cy="5143500"/>
          </a:xfrm>
          <a:prstGeom prst="rect">
            <a:avLst/>
          </a:prstGeom>
          <a:solidFill>
            <a:schemeClr val="dk1"/>
          </a:solidFill>
          <a:ln cap="flat" cmpd="sng" w="19050">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What did he include? </a:t>
            </a:r>
            <a:endParaRPr>
              <a:solidFill>
                <a:schemeClr val="lt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solidFill>
                  <a:schemeClr val="lt1"/>
                </a:solidFill>
              </a:rPr>
              <a:t>What could he add?</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Directions - Write (munk-t’sǝm) Your Own Journal Entry</a:t>
            </a:r>
            <a:endParaRPr/>
          </a:p>
        </p:txBody>
      </p:sp>
      <p:sp>
        <p:nvSpPr>
          <p:cNvPr id="109" name="Google Shape;109;p18"/>
          <p:cNvSpPr txBox="1"/>
          <p:nvPr>
            <p:ph idx="1" type="body"/>
          </p:nvPr>
        </p:nvSpPr>
        <p:spPr>
          <a:xfrm>
            <a:off x="2410100" y="1595775"/>
            <a:ext cx="6321600" cy="3137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Clr>
                <a:schemeClr val="dk1"/>
              </a:buClr>
              <a:buSzPct val="61111"/>
              <a:buFont typeface="Arial"/>
              <a:buNone/>
            </a:pPr>
            <a:r>
              <a:rPr lang="en"/>
              <a:t>Create a journal entry as if you are a character in the book. </a:t>
            </a:r>
            <a:endParaRPr/>
          </a:p>
          <a:p>
            <a:pPr indent="-308610" lvl="0" marL="457200" rtl="0" algn="l">
              <a:spcBef>
                <a:spcPts val="1200"/>
              </a:spcBef>
              <a:spcAft>
                <a:spcPts val="0"/>
              </a:spcAft>
              <a:buSzPct val="100000"/>
              <a:buChar char="❖"/>
            </a:pPr>
            <a:r>
              <a:rPr lang="en"/>
              <a:t>The main character</a:t>
            </a:r>
            <a:endParaRPr/>
          </a:p>
          <a:p>
            <a:pPr indent="-308610" lvl="0" marL="457200" rtl="0" algn="l">
              <a:spcBef>
                <a:spcPts val="0"/>
              </a:spcBef>
              <a:spcAft>
                <a:spcPts val="0"/>
              </a:spcAft>
              <a:buSzPct val="100000"/>
              <a:buChar char="❖"/>
            </a:pPr>
            <a:r>
              <a:rPr lang="en"/>
              <a:t>A family member of the main character</a:t>
            </a:r>
            <a:endParaRPr/>
          </a:p>
          <a:p>
            <a:pPr indent="-308610" lvl="0" marL="457200" rtl="0" algn="l">
              <a:spcBef>
                <a:spcPts val="0"/>
              </a:spcBef>
              <a:spcAft>
                <a:spcPts val="0"/>
              </a:spcAft>
              <a:buSzPct val="100000"/>
              <a:buChar char="❖"/>
            </a:pPr>
            <a:r>
              <a:rPr lang="en"/>
              <a:t>A friend of the main character</a:t>
            </a:r>
            <a:endParaRPr/>
          </a:p>
          <a:p>
            <a:pPr indent="0" lvl="0" marL="0" rtl="0" algn="l">
              <a:spcBef>
                <a:spcPts val="1200"/>
              </a:spcBef>
              <a:spcAft>
                <a:spcPts val="0"/>
              </a:spcAft>
              <a:buNone/>
            </a:pPr>
            <a:r>
              <a:t/>
            </a:r>
            <a:endParaRPr sz="100"/>
          </a:p>
          <a:p>
            <a:pPr indent="0" lvl="0" marL="0" rtl="0" algn="l">
              <a:spcBef>
                <a:spcPts val="1200"/>
              </a:spcBef>
              <a:spcAft>
                <a:spcPts val="0"/>
              </a:spcAft>
              <a:buClr>
                <a:schemeClr val="dk1"/>
              </a:buClr>
              <a:buSzPct val="61111"/>
              <a:buFont typeface="Arial"/>
              <a:buNone/>
            </a:pPr>
            <a:r>
              <a:rPr lang="en"/>
              <a:t>Your journal entry should include: </a:t>
            </a:r>
            <a:endParaRPr/>
          </a:p>
          <a:p>
            <a:pPr indent="-308610" lvl="0" marL="457200" rtl="0" algn="l">
              <a:spcBef>
                <a:spcPts val="1200"/>
              </a:spcBef>
              <a:spcAft>
                <a:spcPts val="0"/>
              </a:spcAft>
              <a:buSzPct val="100000"/>
              <a:buChar char="❖"/>
            </a:pPr>
            <a:r>
              <a:rPr lang="en"/>
              <a:t>The date (Make sure it is historically accurate!)</a:t>
            </a:r>
            <a:endParaRPr/>
          </a:p>
          <a:p>
            <a:pPr indent="-308610" lvl="0" marL="457200" rtl="0" algn="l">
              <a:spcBef>
                <a:spcPts val="0"/>
              </a:spcBef>
              <a:spcAft>
                <a:spcPts val="0"/>
              </a:spcAft>
              <a:buSzPct val="100000"/>
              <a:buChar char="❖"/>
            </a:pPr>
            <a:r>
              <a:rPr lang="en"/>
              <a:t>A description of who you are</a:t>
            </a:r>
            <a:endParaRPr/>
          </a:p>
          <a:p>
            <a:pPr indent="-308610" lvl="0" marL="457200" rtl="0" algn="l">
              <a:spcBef>
                <a:spcPts val="0"/>
              </a:spcBef>
              <a:spcAft>
                <a:spcPts val="0"/>
              </a:spcAft>
              <a:buSzPct val="100000"/>
              <a:buChar char="❖"/>
            </a:pPr>
            <a:r>
              <a:rPr lang="en"/>
              <a:t>Details about the setting (Where are you? What is the weather like?)</a:t>
            </a:r>
            <a:endParaRPr/>
          </a:p>
          <a:p>
            <a:pPr indent="-308610" lvl="0" marL="457200" rtl="0" algn="l">
              <a:spcBef>
                <a:spcPts val="0"/>
              </a:spcBef>
              <a:spcAft>
                <a:spcPts val="0"/>
              </a:spcAft>
              <a:buSzPct val="100000"/>
              <a:buChar char="❖"/>
            </a:pPr>
            <a:r>
              <a:rPr lang="en"/>
              <a:t>Information about the day or event you are writing about. Include lots of details!</a:t>
            </a:r>
            <a:endParaRPr/>
          </a:p>
          <a:p>
            <a:pPr indent="-308610" lvl="0" marL="457200" rtl="0" algn="l">
              <a:spcBef>
                <a:spcPts val="0"/>
              </a:spcBef>
              <a:spcAft>
                <a:spcPts val="0"/>
              </a:spcAft>
              <a:buSzPct val="100000"/>
              <a:buChar char="❖"/>
            </a:pPr>
            <a:r>
              <a:rPr lang="en"/>
              <a:t>Information about how you feel about the day/event (Are you mad/sad/happy/tired?)</a:t>
            </a:r>
            <a:endParaRPr/>
          </a:p>
        </p:txBody>
      </p:sp>
      <p:pic>
        <p:nvPicPr>
          <p:cNvPr id="110" name="Google Shape;110;p18"/>
          <p:cNvPicPr preferRelativeResize="0"/>
          <p:nvPr/>
        </p:nvPicPr>
        <p:blipFill>
          <a:blip r:embed="rId3">
            <a:alphaModFix/>
          </a:blip>
          <a:stretch>
            <a:fillRect/>
          </a:stretch>
        </p:blipFill>
        <p:spPr>
          <a:xfrm>
            <a:off x="152400" y="613827"/>
            <a:ext cx="2105325" cy="3939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1C232"/>
      </a:dk1>
      <a:lt1>
        <a:srgbClr val="FFFFFF"/>
      </a:lt1>
      <a:dk2>
        <a:srgbClr val="000000"/>
      </a:dk2>
      <a:lt2>
        <a:srgbClr val="757575"/>
      </a:lt2>
      <a:accent1>
        <a:srgbClr val="45818E"/>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